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8" r:id="rId6"/>
    <p:sldId id="257" r:id="rId7"/>
    <p:sldId id="278" r:id="rId8"/>
    <p:sldId id="274" r:id="rId9"/>
    <p:sldId id="276" r:id="rId10"/>
    <p:sldId id="273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00"/>
    <a:srgbClr val="1F9D1F"/>
    <a:srgbClr val="ED701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8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62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0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73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87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9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72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40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45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9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8EA8-798D-465D-8854-38BCDBE065DD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13FE-5CFF-4B09-95A4-B2A4735B7C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1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hyperlink" Target="https://ord.yahoo.co.jp/o/image/RV=1/RE=1513679131/RH=b3JkLnlhaG9vLmNvLmpw/RB=/RU=aHR0cHM6Ly9saDMuZ29vZ2xldXNlcmNvbnRlbnQuY29tLy1TdVFHQTlUeGJGRlVXNWFhZXBqRWNRcEYwZkQtemNGRGcySzNpTHVGSTJKMElmamFyczBCOXpmaUNydDRLcGM-/RS=%5eADBG_4aYISzifYw3j5mm2tZlhFLoA4-;_ylt=A2Rivbmblzdavk4AjCyU3uV7" TargetMode="External"/><Relationship Id="rId4" Type="http://schemas.openxmlformats.org/officeDocument/2006/relationships/hyperlink" Target="https://ord.yahoo.co.jp/o/image/RV=1/RE=1513678118/RH=b3JkLnlhaG9vLmNvLmpw/RB=/RU=aHR0cDovL2ltZy1jZG4uamcuanVnZW0uanAvMWNkLzIxMzY3NzcvMjAxMTA3MTJfMjIzMDg5My5qcGc-/RS=%5eADBAFLnQ90xGA.G4J.aNALrmm7RzGc-;_ylt=A2RimFGmkzdaW2EAQgWU3uV7" TargetMode="Externa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58506" y="349136"/>
            <a:ext cx="5914767" cy="2661419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ご が</a:t>
            </a:r>
            <a:r>
              <a:rPr kumimoji="1" lang="ja-JP" altLang="en-US" sz="3200" dirty="0" err="1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くしゅう</a:t>
            </a:r>
            <a:r>
              <a:rPr kumimoji="1" lang="en-US" altLang="ja-JP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アイヌ語学習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7403" y="3210060"/>
            <a:ext cx="9969731" cy="266906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  </a:t>
            </a:r>
            <a:r>
              <a:rPr lang="ja-JP" altLang="en-US" sz="3200" dirty="0" err="1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ねん</a:t>
            </a:r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かん</a:t>
            </a:r>
            <a:endParaRPr kumimoji="1"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en-US" altLang="ja-JP" sz="8800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kumimoji="1" lang="ja-JP" altLang="en-US" sz="8800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年間を</a:t>
            </a:r>
            <a:r>
              <a:rPr lang="ja-JP" altLang="en-US" sz="8800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ふりかえろう</a:t>
            </a:r>
            <a:endParaRPr kumimoji="1" lang="ja-JP" altLang="en-US" sz="8800" dirty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8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9715500" cy="6869000"/>
          </a:xfrm>
        </p:spPr>
      </p:pic>
    </p:spTree>
    <p:extLst>
      <p:ext uri="{BB962C8B-B14F-4D97-AF65-F5344CB8AC3E}">
        <p14:creationId xmlns:p14="http://schemas.microsoft.com/office/powerpoint/2010/main" val="21816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83281"/>
            <a:ext cx="9582150" cy="6774719"/>
          </a:xfrm>
        </p:spPr>
      </p:pic>
      <p:sp>
        <p:nvSpPr>
          <p:cNvPr id="5" name="正方形/長方形 4"/>
          <p:cNvSpPr/>
          <p:nvPr/>
        </p:nvSpPr>
        <p:spPr>
          <a:xfrm>
            <a:off x="1562100" y="3524250"/>
            <a:ext cx="2552700" cy="3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kumimoji="1" lang="ja-JP" altLang="en-US" sz="320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タント ～</a:t>
            </a:r>
            <a:endParaRPr kumimoji="1"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今日は</a:t>
            </a:r>
            <a:r>
              <a:rPr kumimoji="1" lang="ja-JP" altLang="en-US" sz="20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u="sng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</a:t>
            </a:r>
            <a:endParaRPr kumimoji="1" lang="ja-JP" altLang="en-US" sz="2000" u="sng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4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430" y="283905"/>
            <a:ext cx="2514600" cy="858840"/>
          </a:xfrm>
          <a:solidFill>
            <a:srgbClr val="006600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あいさつ</a:t>
            </a:r>
            <a:endParaRPr kumimoji="1" lang="ja-JP" altLang="en-US" dirty="0">
              <a:solidFill>
                <a:schemeClr val="bg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70585" y="1304118"/>
            <a:ext cx="9287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イランカラ</a:t>
            </a:r>
            <a:r>
              <a:rPr lang="ja-JP" altLang="en-US" sz="40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</a:t>
            </a:r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テ　　 </a:t>
            </a:r>
            <a:r>
              <a:rPr lang="ja-JP" altLang="en-US" sz="5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こんにちは</a:t>
            </a:r>
            <a:endParaRPr lang="ja-JP" altLang="en-US" sz="5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028914" y="2482612"/>
            <a:ext cx="9762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ヌカ</a:t>
            </a:r>
            <a:r>
              <a:rPr lang="ja-JP" altLang="en-US" sz="40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ラ</a:t>
            </a:r>
            <a:r>
              <a:rPr lang="ja-JP" altLang="en-US" sz="54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ヤン</a:t>
            </a:r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</a:t>
            </a:r>
            <a:r>
              <a:rPr lang="ja-JP" altLang="en-US" sz="5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見てください</a:t>
            </a:r>
            <a:endParaRPr lang="ja-JP" altLang="en-US" sz="5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970584" y="3453836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ヌ</a:t>
            </a:r>
            <a:r>
              <a:rPr lang="ja-JP" altLang="en-US" sz="5400" b="1" dirty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ヤン　　　　　</a:t>
            </a:r>
            <a:r>
              <a:rPr lang="ja-JP" altLang="en-US" sz="5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聞いてください</a:t>
            </a:r>
            <a:endParaRPr lang="ja-JP" altLang="en-US" sz="5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966475" y="4940772"/>
            <a:ext cx="10225526" cy="1862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8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ヤイコシラ</a:t>
            </a:r>
            <a:r>
              <a:rPr lang="ja-JP" altLang="en-US" sz="43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ム</a:t>
            </a:r>
            <a:r>
              <a:rPr lang="ja-JP" altLang="en-US" sz="58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スイパ</a:t>
            </a:r>
            <a:r>
              <a:rPr lang="ja-JP" altLang="en-US" sz="5800" b="1" dirty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5800" b="1" dirty="0" smtClean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ヤン</a:t>
            </a:r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 　　　　</a:t>
            </a:r>
            <a:endParaRPr lang="en-US" altLang="ja-JP" sz="5400" b="1" dirty="0" smtClean="0">
              <a:solidFill>
                <a:srgbClr val="3333CC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5400" b="1" dirty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         </a:t>
            </a:r>
            <a:endParaRPr lang="en-US" altLang="ja-JP" sz="5400" b="1" dirty="0" smtClean="0">
              <a:solidFill>
                <a:srgbClr val="3333CC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5400" b="1" dirty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en-US" altLang="ja-JP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        </a:t>
            </a:r>
            <a:r>
              <a:rPr lang="ja-JP" altLang="en-US" sz="5400" b="1" dirty="0" smtClean="0">
                <a:solidFill>
                  <a:srgbClr val="3333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lang="ja-JP" altLang="en-US" sz="5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考えてください</a:t>
            </a:r>
            <a:endParaRPr lang="ja-JP" altLang="en-US" sz="5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0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97074"/>
            <a:ext cx="2893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までの　数</a:t>
            </a: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240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かず</a:t>
            </a: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)</a:t>
            </a:r>
            <a:endParaRPr kumimoji="0" lang="en-US" altLang="ja-JP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68511"/>
              </p:ext>
            </p:extLst>
          </p:nvPr>
        </p:nvGraphicFramePr>
        <p:xfrm>
          <a:off x="1052944" y="1258738"/>
          <a:ext cx="9748405" cy="5031224"/>
        </p:xfrm>
        <a:graphic>
          <a:graphicData uri="http://schemas.openxmlformats.org/drawingml/2006/table">
            <a:tbl>
              <a:tblPr firstRow="1" firstCol="1" bandRow="1"/>
              <a:tblGrid>
                <a:gridCol w="1949681">
                  <a:extLst>
                    <a:ext uri="{9D8B030D-6E8A-4147-A177-3AD203B41FA5}">
                      <a16:colId xmlns:a16="http://schemas.microsoft.com/office/drawing/2014/main" val="3816243835"/>
                    </a:ext>
                  </a:extLst>
                </a:gridCol>
                <a:gridCol w="1949681">
                  <a:extLst>
                    <a:ext uri="{9D8B030D-6E8A-4147-A177-3AD203B41FA5}">
                      <a16:colId xmlns:a16="http://schemas.microsoft.com/office/drawing/2014/main" val="2026949861"/>
                    </a:ext>
                  </a:extLst>
                </a:gridCol>
                <a:gridCol w="1949681">
                  <a:extLst>
                    <a:ext uri="{9D8B030D-6E8A-4147-A177-3AD203B41FA5}">
                      <a16:colId xmlns:a16="http://schemas.microsoft.com/office/drawing/2014/main" val="2776775990"/>
                    </a:ext>
                  </a:extLst>
                </a:gridCol>
                <a:gridCol w="1949681">
                  <a:extLst>
                    <a:ext uri="{9D8B030D-6E8A-4147-A177-3AD203B41FA5}">
                      <a16:colId xmlns:a16="http://schemas.microsoft.com/office/drawing/2014/main" val="3955324760"/>
                    </a:ext>
                  </a:extLst>
                </a:gridCol>
                <a:gridCol w="1949681">
                  <a:extLst>
                    <a:ext uri="{9D8B030D-6E8A-4147-A177-3AD203B41FA5}">
                      <a16:colId xmlns:a16="http://schemas.microsoft.com/office/drawing/2014/main" val="3188836129"/>
                    </a:ext>
                  </a:extLst>
                </a:gridCol>
              </a:tblGrid>
              <a:tr h="2515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１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シネ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UD デジタル 教科書体 NP-B" panose="020207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2000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プ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２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トゥ</a:t>
                      </a:r>
                      <a:r>
                        <a:rPr lang="en-US" sz="2000" b="1" kern="100" dirty="0">
                          <a:solidFill>
                            <a:srgbClr val="002060"/>
                          </a:solidFill>
                          <a:effectLst/>
                          <a:latin typeface="UD デジタル 教科書体 NP-B" panose="020207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プ</a:t>
                      </a: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３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レ</a:t>
                      </a:r>
                      <a:r>
                        <a:rPr lang="en-US" sz="2000" b="1" kern="100" dirty="0">
                          <a:solidFill>
                            <a:srgbClr val="002060"/>
                          </a:solidFill>
                          <a:effectLst/>
                          <a:latin typeface="UD デジタル 教科書体 NP-B" panose="020207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プ</a:t>
                      </a: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４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イネ</a:t>
                      </a:r>
                      <a:r>
                        <a:rPr lang="en-US" sz="2000" b="1" kern="100" dirty="0">
                          <a:solidFill>
                            <a:srgbClr val="002060"/>
                          </a:solidFill>
                          <a:effectLst/>
                          <a:latin typeface="UD デジタル 教科書体 NP-B" panose="020207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プ</a:t>
                      </a: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５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アシ</a:t>
                      </a:r>
                      <a:r>
                        <a:rPr lang="ja-JP" sz="20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ク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016976"/>
                  </a:ext>
                </a:extLst>
              </a:tr>
              <a:tr h="2515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６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イワン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７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ア</a:t>
                      </a:r>
                      <a:r>
                        <a:rPr lang="ja-JP" sz="20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ラ</a:t>
                      </a: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ワン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８</a:t>
                      </a:r>
                      <a:endParaRPr lang="ja-JP" sz="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spc="-10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ト</a:t>
                      </a:r>
                      <a:r>
                        <a:rPr lang="ja-JP" sz="2200" kern="100" spc="-10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ゥ</a:t>
                      </a:r>
                      <a:r>
                        <a:rPr lang="ja-JP" sz="2800" kern="100" spc="-10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ペ</a:t>
                      </a:r>
                      <a:r>
                        <a:rPr lang="ja-JP" sz="1700" kern="100" spc="-10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シ</a:t>
                      </a:r>
                      <a:endParaRPr lang="ja-JP" sz="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5600" kern="100" dirty="0"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９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シネペ</a:t>
                      </a:r>
                      <a:r>
                        <a:rPr lang="ja-JP" sz="20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シ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600" kern="100" dirty="0">
                          <a:effectLst/>
                          <a:latin typeface="UD デジタル 教科書体 NP-B" panose="020207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b="1" kern="100" dirty="0">
                          <a:solidFill>
                            <a:srgbClr val="002060"/>
                          </a:solidFill>
                          <a:effectLst/>
                          <a:latin typeface="游明朝" panose="020204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ワン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3330" marR="53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7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4362"/>
            <a:ext cx="10515600" cy="178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15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11500" dirty="0" smtClean="0">
                <a:ln w="47625"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アイヌ</a:t>
            </a:r>
            <a:r>
              <a:rPr lang="ja-JP" altLang="en-US" sz="11500" dirty="0">
                <a:ln w="47625"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文様</a:t>
            </a:r>
            <a:endParaRPr kumimoji="1" lang="ja-JP" altLang="en-US" sz="11500" dirty="0">
              <a:ln w="47625">
                <a:solidFill>
                  <a:srgbClr val="00B050"/>
                </a:solidFill>
              </a:ln>
              <a:solidFill>
                <a:srgbClr val="00B0F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89" y="3128211"/>
            <a:ext cx="2615411" cy="2322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600" y="3347686"/>
            <a:ext cx="2237426" cy="1987468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619" y="3507706"/>
            <a:ext cx="270076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3499" y="339301"/>
            <a:ext cx="370747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 Pゴシック体S" panose="020B0A00000000000000" pitchFamily="50" charset="-128"/>
                <a:ea typeface="AR Pゴシック体S" panose="020B0A00000000000000" pitchFamily="50" charset="-128"/>
                <a:cs typeface="Times New Roman" panose="02020603050405020304" pitchFamily="18" charset="0"/>
              </a:rPr>
              <a:t>もよう</a:t>
            </a:r>
            <a:r>
              <a:rPr lang="ja-JP" altLang="en-US" sz="2200" dirty="0" smtClean="0">
                <a:solidFill>
                  <a:srgbClr val="3333CC"/>
                </a:solidFill>
                <a:latin typeface="游明朝" panose="020204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200" dirty="0" smtClean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形・名前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32" y="1368515"/>
            <a:ext cx="1801089" cy="1385077"/>
          </a:xfrm>
          <a:prstGeom prst="rect">
            <a:avLst/>
          </a:prstGeom>
        </p:spPr>
      </p:pic>
      <p:pic>
        <p:nvPicPr>
          <p:cNvPr id="5" name="図 4" descr="「アイヌ文様 シ...」の画像検索結果">
            <a:hlinkClick r:id="rId4" tgtFrame="&quot;imagewin&quot;"/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6" b="40330"/>
          <a:stretch/>
        </p:blipFill>
        <p:spPr bwMode="auto">
          <a:xfrm>
            <a:off x="4698463" y="1231176"/>
            <a:ext cx="2002415" cy="1659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174528" y="1753089"/>
            <a:ext cx="2772113" cy="564786"/>
          </a:xfrm>
          <a:prstGeom prst="rect">
            <a:avLst/>
          </a:prstGeom>
        </p:spPr>
      </p:pic>
      <p:pic>
        <p:nvPicPr>
          <p:cNvPr id="8" name="図 7" descr="201406121405357d9.pn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" t="79489" r="87175" b="14532"/>
          <a:stretch/>
        </p:blipFill>
        <p:spPr bwMode="auto">
          <a:xfrm>
            <a:off x="2587428" y="3286173"/>
            <a:ext cx="2724150" cy="2614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 descr="「いた アイヌ文...」の画像検索結果">
            <a:hlinkClick r:id="rId10" tgtFrame="&quot;imagewin&quot;"/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23002" r="24530" b="18328"/>
          <a:stretch/>
        </p:blipFill>
        <p:spPr bwMode="auto">
          <a:xfrm>
            <a:off x="6735711" y="3993046"/>
            <a:ext cx="1991430" cy="1347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1021225" y="2794261"/>
            <a:ext cx="2202306" cy="81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モレウノカ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045939" y="3364289"/>
            <a:ext cx="2202306" cy="56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うずまき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573804" y="2795379"/>
            <a:ext cx="2202306" cy="81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シ</a:t>
            </a:r>
            <a:r>
              <a:rPr kumimoji="1" lang="ja-JP" altLang="en-US" sz="24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ク</a:t>
            </a:r>
            <a:r>
              <a:rPr kumimoji="1" lang="ja-JP" altLang="en-US" sz="32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ノカ</a:t>
            </a:r>
            <a:endParaRPr kumimoji="1" lang="ja-JP" altLang="en-US" sz="3200" dirty="0">
              <a:solidFill>
                <a:srgbClr val="FF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98518" y="3365407"/>
            <a:ext cx="2202306" cy="56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目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8350566" y="2765244"/>
            <a:ext cx="2420038" cy="81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アイウ</a:t>
            </a:r>
            <a:r>
              <a:rPr kumimoji="1" lang="ja-JP" altLang="en-US" sz="24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シ</a:t>
            </a:r>
            <a:r>
              <a:rPr kumimoji="1" lang="ja-JP" altLang="en-US" sz="32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ノカ</a:t>
            </a:r>
            <a:endParaRPr kumimoji="1" lang="ja-JP" altLang="en-US" sz="3200" dirty="0">
              <a:solidFill>
                <a:srgbClr val="FF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593012" y="3335272"/>
            <a:ext cx="2202306" cy="56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とげ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487705" y="5369427"/>
            <a:ext cx="2998684" cy="817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アパッポエプイ</a:t>
            </a:r>
            <a:endParaRPr kumimoji="1" lang="ja-JP" altLang="en-US" sz="3200" dirty="0">
              <a:solidFill>
                <a:srgbClr val="FF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59821" y="5939455"/>
            <a:ext cx="2202306" cy="56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花</a:t>
            </a:r>
            <a:r>
              <a:rPr kumimoji="1" lang="ja-JP" altLang="en-US" sz="2800" dirty="0" smtClean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の芽（め）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263595" y="5369427"/>
            <a:ext cx="2998684" cy="817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ラ</a:t>
            </a:r>
            <a:r>
              <a:rPr kumimoji="1" lang="ja-JP" altLang="en-US" sz="2400" dirty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ム</a:t>
            </a:r>
            <a:r>
              <a:rPr kumimoji="1" lang="ja-JP" altLang="en-US" sz="3200" dirty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ラ</a:t>
            </a:r>
            <a:r>
              <a:rPr kumimoji="1" lang="ja-JP" altLang="en-US" sz="2400" dirty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ム</a:t>
            </a:r>
            <a:r>
              <a:rPr kumimoji="1" lang="ja-JP" altLang="en-US" sz="3200" dirty="0">
                <a:solidFill>
                  <a:srgbClr val="FF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ノカ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735711" y="5939455"/>
            <a:ext cx="2202306" cy="56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魚</a:t>
            </a:r>
            <a:r>
              <a:rPr kumimoji="1" lang="ja-JP" altLang="en-US" sz="2800" dirty="0" smtClean="0">
                <a:solidFill>
                  <a:schemeClr val="accent5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のうろこ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4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660985" y="170965"/>
            <a:ext cx="1644014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白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2657764" y="5514603"/>
            <a:ext cx="1679892" cy="1143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黒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正方形/長方形 4"/>
          <p:cNvSpPr>
            <a:spLocks noChangeArrowheads="1"/>
          </p:cNvSpPr>
          <p:nvPr/>
        </p:nvSpPr>
        <p:spPr bwMode="auto">
          <a:xfrm>
            <a:off x="2726151" y="2851949"/>
            <a:ext cx="1590833" cy="11430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赤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正方形/長方形 5"/>
          <p:cNvSpPr>
            <a:spLocks noChangeArrowheads="1"/>
          </p:cNvSpPr>
          <p:nvPr/>
        </p:nvSpPr>
        <p:spPr bwMode="auto">
          <a:xfrm>
            <a:off x="2660985" y="4190976"/>
            <a:ext cx="1721167" cy="1143000"/>
          </a:xfrm>
          <a:prstGeom prst="rect">
            <a:avLst/>
          </a:prstGeom>
          <a:solidFill>
            <a:srgbClr val="0099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青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正方形/長方形 6"/>
          <p:cNvSpPr>
            <a:spLocks noChangeArrowheads="1"/>
          </p:cNvSpPr>
          <p:nvPr/>
        </p:nvSpPr>
        <p:spPr bwMode="auto">
          <a:xfrm>
            <a:off x="2680987" y="1512922"/>
            <a:ext cx="1701165" cy="1143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黄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85142" y="231298"/>
            <a:ext cx="1096008" cy="873602"/>
          </a:xfrm>
          <a:prstGeom prst="roundRect">
            <a:avLst/>
          </a:prstGeom>
          <a:solidFill>
            <a:srgbClr val="1F9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色</a:t>
            </a:r>
            <a:endParaRPr kumimoji="1" lang="ja-JP" altLang="en-US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28657" y="1519145"/>
            <a:ext cx="2225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レタ</a:t>
            </a:r>
            <a:r>
              <a:rPr lang="ja-JP" altLang="ja-JP" sz="48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ラ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116200" y="2794620"/>
            <a:ext cx="2560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7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クンネ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28657" y="318816"/>
            <a:ext cx="17043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フレ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030686" y="4165321"/>
            <a:ext cx="4312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シューニン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0686" y="5457274"/>
            <a:ext cx="55515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シケ</a:t>
            </a:r>
            <a:r>
              <a:rPr lang="ja-JP" altLang="ja-JP" sz="48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レ</a:t>
            </a:r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ペペウ</a:t>
            </a:r>
            <a:r>
              <a:rPr lang="ja-JP" altLang="ja-JP" sz="48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</a:t>
            </a:r>
            <a:endParaRPr lang="ja-JP" altLang="en-US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610" y="886562"/>
            <a:ext cx="2245988" cy="23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765680" y="1738288"/>
            <a:ext cx="1644014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白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2747741" y="2996527"/>
            <a:ext cx="1679892" cy="1143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黒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正方形/長方形 4"/>
          <p:cNvSpPr>
            <a:spLocks noChangeArrowheads="1"/>
          </p:cNvSpPr>
          <p:nvPr/>
        </p:nvSpPr>
        <p:spPr bwMode="auto">
          <a:xfrm>
            <a:off x="2765680" y="422899"/>
            <a:ext cx="1590833" cy="11430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赤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正方形/長方形 5"/>
          <p:cNvSpPr>
            <a:spLocks noChangeArrowheads="1"/>
          </p:cNvSpPr>
          <p:nvPr/>
        </p:nvSpPr>
        <p:spPr bwMode="auto">
          <a:xfrm>
            <a:off x="2727103" y="4263630"/>
            <a:ext cx="1721167" cy="1143000"/>
          </a:xfrm>
          <a:prstGeom prst="rect">
            <a:avLst/>
          </a:prstGeom>
          <a:solidFill>
            <a:srgbClr val="0099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青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正方形/長方形 6"/>
          <p:cNvSpPr>
            <a:spLocks noChangeArrowheads="1"/>
          </p:cNvSpPr>
          <p:nvPr/>
        </p:nvSpPr>
        <p:spPr bwMode="auto">
          <a:xfrm>
            <a:off x="2731548" y="5550433"/>
            <a:ext cx="1701165" cy="1143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黄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85142" y="231298"/>
            <a:ext cx="1096008" cy="873602"/>
          </a:xfrm>
          <a:prstGeom prst="roundRect">
            <a:avLst/>
          </a:prstGeom>
          <a:solidFill>
            <a:srgbClr val="1F9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色</a:t>
            </a:r>
            <a:endParaRPr kumimoji="1" lang="ja-JP" altLang="en-US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15547" y="1778052"/>
            <a:ext cx="2225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レタ</a:t>
            </a:r>
            <a:r>
              <a:rPr lang="ja-JP" altLang="ja-JP" sz="48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ラ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128657" y="2968513"/>
            <a:ext cx="2560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7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クンネ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32389" y="545303"/>
            <a:ext cx="17043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フレ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044847" y="4168842"/>
            <a:ext cx="4312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シューニン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0686" y="5457274"/>
            <a:ext cx="55515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シケ</a:t>
            </a:r>
            <a:r>
              <a:rPr lang="ja-JP" altLang="ja-JP" sz="48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レ</a:t>
            </a:r>
            <a:r>
              <a:rPr lang="ja-JP" altLang="ja-JP" sz="7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ペペウ</a:t>
            </a:r>
            <a:r>
              <a:rPr lang="ja-JP" altLang="ja-JP" sz="48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8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1633" y="655420"/>
            <a:ext cx="9311640" cy="1783849"/>
          </a:xfrm>
          <a:solidFill>
            <a:schemeClr val="accent5">
              <a:lumMod val="5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15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 </a:t>
            </a:r>
            <a:r>
              <a:rPr lang="ja-JP" altLang="en-US" sz="11500" dirty="0" smtClean="0">
                <a:ln w="476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アイヌの衣服</a:t>
            </a:r>
            <a:endParaRPr kumimoji="1" lang="ja-JP" altLang="en-US" sz="11500" dirty="0">
              <a:ln w="4762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94674" y="4106222"/>
            <a:ext cx="5111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　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80" y="2748614"/>
            <a:ext cx="3292588" cy="407888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326522" y="4106222"/>
            <a:ext cx="3725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66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アットゥ</a:t>
            </a:r>
            <a:r>
              <a:rPr lang="ja-JP" altLang="ja-JP" sz="54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シ　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79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3855628"/>
            <a:ext cx="2310063" cy="26448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30" y="621086"/>
            <a:ext cx="2498717" cy="2700035"/>
          </a:xfrm>
          <a:prstGeom prst="rect">
            <a:avLst/>
          </a:prstGeom>
        </p:spPr>
      </p:pic>
      <p:pic>
        <p:nvPicPr>
          <p:cNvPr id="7" name="図 6" descr="\\nas01\disk1\スキャン\20231113_144836_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6500" r="8063"/>
          <a:stretch/>
        </p:blipFill>
        <p:spPr bwMode="auto">
          <a:xfrm rot="16200000">
            <a:off x="6644301" y="4166343"/>
            <a:ext cx="2543226" cy="2199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nas01\disk1\スキャン\20231113_144836_00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8393" r="6055" b="8390"/>
          <a:stretch/>
        </p:blipFill>
        <p:spPr bwMode="auto">
          <a:xfrm rot="16200000">
            <a:off x="6497717" y="939530"/>
            <a:ext cx="2700034" cy="2063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400809" y="4924649"/>
            <a:ext cx="2934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40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チカ</a:t>
            </a:r>
            <a:r>
              <a:rPr lang="ja-JP" altLang="ja-JP" sz="3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ラ</a:t>
            </a:r>
            <a:r>
              <a:rPr lang="ja-JP" altLang="ja-JP" sz="40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カ</a:t>
            </a:r>
            <a:r>
              <a:rPr lang="ja-JP" altLang="ja-JP" sz="3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ラ</a:t>
            </a:r>
            <a:r>
              <a:rPr lang="ja-JP" altLang="ja-JP" sz="4000" dirty="0" err="1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ぺ</a:t>
            </a:r>
            <a:r>
              <a:rPr lang="ja-JP" altLang="ja-JP" sz="3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sz="36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0340" y="1486149"/>
            <a:ext cx="2436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40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カパラミ</a:t>
            </a:r>
            <a:r>
              <a:rPr lang="ja-JP" altLang="ja-JP" sz="32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プ</a:t>
            </a:r>
            <a:r>
              <a:rPr lang="ja-JP" altLang="ja-JP" sz="36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9397757" y="4912151"/>
            <a:ext cx="1542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40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チヂリ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255669" y="1486149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40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ルウンペ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937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183</Words>
  <Application>Microsoft Office PowerPoint</Application>
  <PresentationFormat>ワイド画面</PresentationFormat>
  <Paragraphs>81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AR Pゴシック体S</vt:lpstr>
      <vt:lpstr>AR P丸ゴシック体E</vt:lpstr>
      <vt:lpstr>AR P悠々ゴシック体E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Theme</vt:lpstr>
      <vt:lpstr>　　　　　ご がくしゅう アイヌ語学習 </vt:lpstr>
      <vt:lpstr>あいさつ</vt:lpstr>
      <vt:lpstr>10までの　数(かず)</vt:lpstr>
      <vt:lpstr>　</vt:lpstr>
      <vt:lpstr>PowerPoint プレゼンテーション</vt:lpstr>
      <vt:lpstr>PowerPoint プレゼンテーション</vt:lpstr>
      <vt:lpstr>PowerPoint プレゼンテーション</vt:lpstr>
      <vt:lpstr>　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ご がくしゅう アイヌ語学習</dc:title>
  <dc:creator>teacher</dc:creator>
  <cp:lastModifiedBy>teacher</cp:lastModifiedBy>
  <cp:revision>39</cp:revision>
  <dcterms:created xsi:type="dcterms:W3CDTF">2023-01-31T06:46:20Z</dcterms:created>
  <dcterms:modified xsi:type="dcterms:W3CDTF">2024-02-06T07:54:59Z</dcterms:modified>
</cp:coreProperties>
</file>