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3" r:id="rId4"/>
    <p:sldId id="287" r:id="rId5"/>
    <p:sldId id="300" r:id="rId6"/>
    <p:sldId id="288" r:id="rId7"/>
    <p:sldId id="289" r:id="rId8"/>
    <p:sldId id="290" r:id="rId9"/>
    <p:sldId id="293" r:id="rId10"/>
    <p:sldId id="294" r:id="rId11"/>
    <p:sldId id="301" r:id="rId12"/>
    <p:sldId id="303" r:id="rId13"/>
    <p:sldId id="308" r:id="rId14"/>
    <p:sldId id="305" r:id="rId15"/>
    <p:sldId id="312" r:id="rId16"/>
    <p:sldId id="307" r:id="rId17"/>
    <p:sldId id="315" r:id="rId18"/>
    <p:sldId id="309" r:id="rId19"/>
    <p:sldId id="318" r:id="rId20"/>
    <p:sldId id="319" r:id="rId21"/>
    <p:sldId id="316" r:id="rId22"/>
    <p:sldId id="310" r:id="rId23"/>
    <p:sldId id="311" r:id="rId24"/>
    <p:sldId id="313" r:id="rId25"/>
    <p:sldId id="314" r:id="rId26"/>
    <p:sldId id="317" r:id="rId27"/>
    <p:sldId id="321" r:id="rId28"/>
    <p:sldId id="322" r:id="rId29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B8"/>
    <a:srgbClr val="D9FFFF"/>
    <a:srgbClr val="00A8A4"/>
    <a:srgbClr val="00E3DE"/>
    <a:srgbClr val="19FFFF"/>
    <a:srgbClr val="53FFFF"/>
    <a:srgbClr val="8FFFFF"/>
    <a:srgbClr val="C5FFFF"/>
    <a:srgbClr val="99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775" autoAdjust="0"/>
  </p:normalViewPr>
  <p:slideViewPr>
    <p:cSldViewPr>
      <p:cViewPr varScale="1">
        <p:scale>
          <a:sx n="70" d="100"/>
          <a:sy n="70" d="100"/>
        </p:scale>
        <p:origin x="13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100FF-7BDC-49F5-A00C-709820BB00F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05625824-FC67-4EF3-ACA3-3F451DD4C905}">
      <dgm:prSet phldrT="[テキスト]"/>
      <dgm:spPr>
        <a:solidFill>
          <a:srgbClr val="FF0000"/>
        </a:solidFill>
      </dgm:spPr>
      <dgm:t>
        <a:bodyPr/>
        <a:lstStyle/>
        <a:p>
          <a:r>
            <a:rPr kumimoji="1" lang="ja-JP" altLang="en-US" dirty="0"/>
            <a:t>視点１</a:t>
          </a:r>
        </a:p>
      </dgm:t>
    </dgm:pt>
    <dgm:pt modelId="{AF6F8925-C9C2-4202-B49D-6A7EAE4AABA5}" type="parTrans" cxnId="{118D3DF9-8EBA-485F-AF6E-37F225B02426}">
      <dgm:prSet/>
      <dgm:spPr/>
      <dgm:t>
        <a:bodyPr/>
        <a:lstStyle/>
        <a:p>
          <a:endParaRPr kumimoji="1" lang="ja-JP" altLang="en-US"/>
        </a:p>
      </dgm:t>
    </dgm:pt>
    <dgm:pt modelId="{4A7EF2AB-D96E-4F64-AA53-5335FD9F2341}" type="sibTrans" cxnId="{118D3DF9-8EBA-485F-AF6E-37F225B02426}">
      <dgm:prSet/>
      <dgm:spPr/>
      <dgm:t>
        <a:bodyPr/>
        <a:lstStyle/>
        <a:p>
          <a:endParaRPr kumimoji="1" lang="ja-JP" altLang="en-US"/>
        </a:p>
      </dgm:t>
    </dgm:pt>
    <dgm:pt modelId="{D5E7DEB7-220D-45BB-9772-0F2A1ABE1A17}">
      <dgm:prSet phldrT="[テキスト]"/>
      <dgm:spPr>
        <a:solidFill>
          <a:srgbClr val="FF6699">
            <a:alpha val="89804"/>
          </a:srgbClr>
        </a:solidFill>
      </dgm:spPr>
      <dgm:t>
        <a:bodyPr/>
        <a:lstStyle/>
        <a:p>
          <a:r>
            <a:rPr lang="ja-JP" dirty="0" smtClean="0"/>
            <a:t>三つの資質・能力の具体的な学習状況</a:t>
          </a:r>
          <a:endParaRPr kumimoji="1" lang="ja-JP" altLang="en-US" dirty="0"/>
        </a:p>
      </dgm:t>
    </dgm:pt>
    <dgm:pt modelId="{1E29553A-C969-4DD9-A550-170A8A03E748}" type="parTrans" cxnId="{6A012793-B44B-4691-AB4D-D456CD527D30}">
      <dgm:prSet/>
      <dgm:spPr/>
      <dgm:t>
        <a:bodyPr/>
        <a:lstStyle/>
        <a:p>
          <a:endParaRPr kumimoji="1" lang="ja-JP" altLang="en-US"/>
        </a:p>
      </dgm:t>
    </dgm:pt>
    <dgm:pt modelId="{565D42A5-14AE-4642-B48F-2C3786D4EC87}" type="sibTrans" cxnId="{6A012793-B44B-4691-AB4D-D456CD527D30}">
      <dgm:prSet/>
      <dgm:spPr/>
      <dgm:t>
        <a:bodyPr/>
        <a:lstStyle/>
        <a:p>
          <a:endParaRPr kumimoji="1" lang="ja-JP" altLang="en-US"/>
        </a:p>
      </dgm:t>
    </dgm:pt>
    <dgm:pt modelId="{39C19BC9-DD90-41CC-8EE3-12F969DA2908}" type="pres">
      <dgm:prSet presAssocID="{B34100FF-7BDC-49F5-A00C-709820BB00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1DCFC43-DC48-430D-BF0E-44CD82EC818F}" type="pres">
      <dgm:prSet presAssocID="{05625824-FC67-4EF3-ACA3-3F451DD4C905}" presName="linNode" presStyleCnt="0"/>
      <dgm:spPr/>
    </dgm:pt>
    <dgm:pt modelId="{FCCFFFC2-1AC8-465B-9D10-966ADF09330B}" type="pres">
      <dgm:prSet presAssocID="{05625824-FC67-4EF3-ACA3-3F451DD4C905}" presName="parentText" presStyleLbl="node1" presStyleIdx="0" presStyleCnt="1" custScaleX="5669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F385B10-A811-4F2E-84CF-B4AC4A617780}" type="pres">
      <dgm:prSet presAssocID="{05625824-FC67-4EF3-ACA3-3F451DD4C905}" presName="descendantText" presStyleLbl="alignAccFollowNode1" presStyleIdx="0" presStyleCnt="1" custScaleX="32762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C4E3596-58FE-415B-B8EB-A0EED0212605}" type="presOf" srcId="{05625824-FC67-4EF3-ACA3-3F451DD4C905}" destId="{FCCFFFC2-1AC8-465B-9D10-966ADF09330B}" srcOrd="0" destOrd="0" presId="urn:microsoft.com/office/officeart/2005/8/layout/vList5"/>
    <dgm:cxn modelId="{118D3DF9-8EBA-485F-AF6E-37F225B02426}" srcId="{B34100FF-7BDC-49F5-A00C-709820BB00FE}" destId="{05625824-FC67-4EF3-ACA3-3F451DD4C905}" srcOrd="0" destOrd="0" parTransId="{AF6F8925-C9C2-4202-B49D-6A7EAE4AABA5}" sibTransId="{4A7EF2AB-D96E-4F64-AA53-5335FD9F2341}"/>
    <dgm:cxn modelId="{3C31ACEB-9EA3-487B-8883-E054AC990862}" type="presOf" srcId="{D5E7DEB7-220D-45BB-9772-0F2A1ABE1A17}" destId="{0F385B10-A811-4F2E-84CF-B4AC4A617780}" srcOrd="0" destOrd="0" presId="urn:microsoft.com/office/officeart/2005/8/layout/vList5"/>
    <dgm:cxn modelId="{6A012793-B44B-4691-AB4D-D456CD527D30}" srcId="{05625824-FC67-4EF3-ACA3-3F451DD4C905}" destId="{D5E7DEB7-220D-45BB-9772-0F2A1ABE1A17}" srcOrd="0" destOrd="0" parTransId="{1E29553A-C969-4DD9-A550-170A8A03E748}" sibTransId="{565D42A5-14AE-4642-B48F-2C3786D4EC87}"/>
    <dgm:cxn modelId="{EF97E203-9BB3-402D-A36A-9AF60FB0B5FD}" type="presOf" srcId="{B34100FF-7BDC-49F5-A00C-709820BB00FE}" destId="{39C19BC9-DD90-41CC-8EE3-12F969DA2908}" srcOrd="0" destOrd="0" presId="urn:microsoft.com/office/officeart/2005/8/layout/vList5"/>
    <dgm:cxn modelId="{77C87DC0-4174-4A41-83FD-67DD8929B802}" type="presParOf" srcId="{39C19BC9-DD90-41CC-8EE3-12F969DA2908}" destId="{A1DCFC43-DC48-430D-BF0E-44CD82EC818F}" srcOrd="0" destOrd="0" presId="urn:microsoft.com/office/officeart/2005/8/layout/vList5"/>
    <dgm:cxn modelId="{95FDCB94-1E17-44B7-BD4A-1D0C950B8537}" type="presParOf" srcId="{A1DCFC43-DC48-430D-BF0E-44CD82EC818F}" destId="{FCCFFFC2-1AC8-465B-9D10-966ADF09330B}" srcOrd="0" destOrd="0" presId="urn:microsoft.com/office/officeart/2005/8/layout/vList5"/>
    <dgm:cxn modelId="{0A8390D2-1D4A-414A-A699-BF81F73C0208}" type="presParOf" srcId="{A1DCFC43-DC48-430D-BF0E-44CD82EC818F}" destId="{0F385B10-A811-4F2E-84CF-B4AC4A6177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4100FF-7BDC-49F5-A00C-709820BB00F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05625824-FC67-4EF3-ACA3-3F451DD4C905}">
      <dgm:prSet phldrT="[テキスト]"/>
      <dgm:spPr/>
      <dgm:t>
        <a:bodyPr/>
        <a:lstStyle/>
        <a:p>
          <a:r>
            <a:rPr kumimoji="1" lang="ja-JP" altLang="en-US" dirty="0"/>
            <a:t>視点３</a:t>
          </a:r>
        </a:p>
      </dgm:t>
    </dgm:pt>
    <dgm:pt modelId="{AF6F8925-C9C2-4202-B49D-6A7EAE4AABA5}" type="parTrans" cxnId="{118D3DF9-8EBA-485F-AF6E-37F225B02426}">
      <dgm:prSet/>
      <dgm:spPr/>
      <dgm:t>
        <a:bodyPr/>
        <a:lstStyle/>
        <a:p>
          <a:endParaRPr kumimoji="1" lang="ja-JP" altLang="en-US"/>
        </a:p>
      </dgm:t>
    </dgm:pt>
    <dgm:pt modelId="{4A7EF2AB-D96E-4F64-AA53-5335FD9F2341}" type="sibTrans" cxnId="{118D3DF9-8EBA-485F-AF6E-37F225B02426}">
      <dgm:prSet/>
      <dgm:spPr/>
      <dgm:t>
        <a:bodyPr/>
        <a:lstStyle/>
        <a:p>
          <a:endParaRPr kumimoji="1" lang="ja-JP" altLang="en-US"/>
        </a:p>
      </dgm:t>
    </dgm:pt>
    <dgm:pt modelId="{D5E7DEB7-220D-45BB-9772-0F2A1ABE1A17}">
      <dgm:prSet phldrT="[テキスト]"/>
      <dgm:spPr/>
      <dgm:t>
        <a:bodyPr/>
        <a:lstStyle/>
        <a:p>
          <a:r>
            <a:rPr lang="ja-JP" dirty="0" smtClean="0"/>
            <a:t>三つの資質・能力を育むための</a:t>
          </a:r>
          <a:r>
            <a:rPr lang="ja-JP" altLang="en-US" dirty="0" smtClean="0"/>
            <a:t>　　　　</a:t>
          </a:r>
          <a:r>
            <a:rPr lang="ja-JP" dirty="0" smtClean="0"/>
            <a:t>指導と評価</a:t>
          </a:r>
          <a:endParaRPr kumimoji="1" lang="ja-JP" altLang="en-US" dirty="0"/>
        </a:p>
      </dgm:t>
    </dgm:pt>
    <dgm:pt modelId="{1E29553A-C969-4DD9-A550-170A8A03E748}" type="parTrans" cxnId="{6A012793-B44B-4691-AB4D-D456CD527D30}">
      <dgm:prSet/>
      <dgm:spPr/>
      <dgm:t>
        <a:bodyPr/>
        <a:lstStyle/>
        <a:p>
          <a:endParaRPr kumimoji="1" lang="ja-JP" altLang="en-US"/>
        </a:p>
      </dgm:t>
    </dgm:pt>
    <dgm:pt modelId="{565D42A5-14AE-4642-B48F-2C3786D4EC87}" type="sibTrans" cxnId="{6A012793-B44B-4691-AB4D-D456CD527D30}">
      <dgm:prSet/>
      <dgm:spPr/>
      <dgm:t>
        <a:bodyPr/>
        <a:lstStyle/>
        <a:p>
          <a:endParaRPr kumimoji="1" lang="ja-JP" altLang="en-US"/>
        </a:p>
      </dgm:t>
    </dgm:pt>
    <dgm:pt modelId="{39C19BC9-DD90-41CC-8EE3-12F969DA2908}" type="pres">
      <dgm:prSet presAssocID="{B34100FF-7BDC-49F5-A00C-709820BB00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1DCFC43-DC48-430D-BF0E-44CD82EC818F}" type="pres">
      <dgm:prSet presAssocID="{05625824-FC67-4EF3-ACA3-3F451DD4C905}" presName="linNode" presStyleCnt="0"/>
      <dgm:spPr/>
    </dgm:pt>
    <dgm:pt modelId="{FCCFFFC2-1AC8-465B-9D10-966ADF09330B}" type="pres">
      <dgm:prSet presAssocID="{05625824-FC67-4EF3-ACA3-3F451DD4C905}" presName="parentText" presStyleLbl="node1" presStyleIdx="0" presStyleCnt="1" custScaleX="5669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F385B10-A811-4F2E-84CF-B4AC4A617780}" type="pres">
      <dgm:prSet presAssocID="{05625824-FC67-4EF3-ACA3-3F451DD4C905}" presName="descendantText" presStyleLbl="alignAccFollowNode1" presStyleIdx="0" presStyleCnt="1" custScaleX="32762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18D3DF9-8EBA-485F-AF6E-37F225B02426}" srcId="{B34100FF-7BDC-49F5-A00C-709820BB00FE}" destId="{05625824-FC67-4EF3-ACA3-3F451DD4C905}" srcOrd="0" destOrd="0" parTransId="{AF6F8925-C9C2-4202-B49D-6A7EAE4AABA5}" sibTransId="{4A7EF2AB-D96E-4F64-AA53-5335FD9F2341}"/>
    <dgm:cxn modelId="{8962C1F3-7802-4C68-A41A-CCBC4E062C76}" type="presOf" srcId="{D5E7DEB7-220D-45BB-9772-0F2A1ABE1A17}" destId="{0F385B10-A811-4F2E-84CF-B4AC4A617780}" srcOrd="0" destOrd="0" presId="urn:microsoft.com/office/officeart/2005/8/layout/vList5"/>
    <dgm:cxn modelId="{8D905F47-5659-439B-B1AA-945A58EF1CC8}" type="presOf" srcId="{B34100FF-7BDC-49F5-A00C-709820BB00FE}" destId="{39C19BC9-DD90-41CC-8EE3-12F969DA2908}" srcOrd="0" destOrd="0" presId="urn:microsoft.com/office/officeart/2005/8/layout/vList5"/>
    <dgm:cxn modelId="{6A012793-B44B-4691-AB4D-D456CD527D30}" srcId="{05625824-FC67-4EF3-ACA3-3F451DD4C905}" destId="{D5E7DEB7-220D-45BB-9772-0F2A1ABE1A17}" srcOrd="0" destOrd="0" parTransId="{1E29553A-C969-4DD9-A550-170A8A03E748}" sibTransId="{565D42A5-14AE-4642-B48F-2C3786D4EC87}"/>
    <dgm:cxn modelId="{24014CD8-066A-4B7D-BB28-3B5081646DE3}" type="presOf" srcId="{05625824-FC67-4EF3-ACA3-3F451DD4C905}" destId="{FCCFFFC2-1AC8-465B-9D10-966ADF09330B}" srcOrd="0" destOrd="0" presId="urn:microsoft.com/office/officeart/2005/8/layout/vList5"/>
    <dgm:cxn modelId="{750FE008-89E2-41FD-91BD-8A2EBDA5CF8F}" type="presParOf" srcId="{39C19BC9-DD90-41CC-8EE3-12F969DA2908}" destId="{A1DCFC43-DC48-430D-BF0E-44CD82EC818F}" srcOrd="0" destOrd="0" presId="urn:microsoft.com/office/officeart/2005/8/layout/vList5"/>
    <dgm:cxn modelId="{DD258FDA-FB1B-46BB-8EC1-6B068A1D4124}" type="presParOf" srcId="{A1DCFC43-DC48-430D-BF0E-44CD82EC818F}" destId="{FCCFFFC2-1AC8-465B-9D10-966ADF09330B}" srcOrd="0" destOrd="0" presId="urn:microsoft.com/office/officeart/2005/8/layout/vList5"/>
    <dgm:cxn modelId="{C8C461B0-D8FE-4586-8BC1-48DEC138FDDD}" type="presParOf" srcId="{A1DCFC43-DC48-430D-BF0E-44CD82EC818F}" destId="{0F385B10-A811-4F2E-84CF-B4AC4A6177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4100FF-7BDC-49F5-A00C-709820BB00F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05625824-FC67-4EF3-ACA3-3F451DD4C905}">
      <dgm:prSet phldrT="[テキスト]"/>
      <dgm:spPr/>
      <dgm:t>
        <a:bodyPr/>
        <a:lstStyle/>
        <a:p>
          <a:r>
            <a:rPr kumimoji="1" lang="ja-JP" altLang="en-US" dirty="0"/>
            <a:t>視点２</a:t>
          </a:r>
        </a:p>
      </dgm:t>
    </dgm:pt>
    <dgm:pt modelId="{AF6F8925-C9C2-4202-B49D-6A7EAE4AABA5}" type="parTrans" cxnId="{118D3DF9-8EBA-485F-AF6E-37F225B02426}">
      <dgm:prSet/>
      <dgm:spPr/>
      <dgm:t>
        <a:bodyPr/>
        <a:lstStyle/>
        <a:p>
          <a:endParaRPr kumimoji="1" lang="ja-JP" altLang="en-US"/>
        </a:p>
      </dgm:t>
    </dgm:pt>
    <dgm:pt modelId="{4A7EF2AB-D96E-4F64-AA53-5335FD9F2341}" type="sibTrans" cxnId="{118D3DF9-8EBA-485F-AF6E-37F225B02426}">
      <dgm:prSet/>
      <dgm:spPr/>
      <dgm:t>
        <a:bodyPr/>
        <a:lstStyle/>
        <a:p>
          <a:endParaRPr kumimoji="1" lang="ja-JP" altLang="en-US"/>
        </a:p>
      </dgm:t>
    </dgm:pt>
    <dgm:pt modelId="{D5E7DEB7-220D-45BB-9772-0F2A1ABE1A17}">
      <dgm:prSet phldrT="[テキスト]"/>
      <dgm:spPr/>
      <dgm:t>
        <a:bodyPr/>
        <a:lstStyle/>
        <a:p>
          <a:r>
            <a:rPr lang="ja-JP" dirty="0" smtClean="0"/>
            <a:t>三つの資質・能力の関係性を</a:t>
          </a:r>
          <a:r>
            <a:rPr lang="ja-JP" altLang="en-US" dirty="0" smtClean="0"/>
            <a:t>踏まえた　　　　　</a:t>
          </a:r>
          <a:r>
            <a:rPr lang="ja-JP" dirty="0" smtClean="0"/>
            <a:t>学習過程</a:t>
          </a:r>
          <a:r>
            <a:rPr lang="ja-JP" altLang="en-US" dirty="0" smtClean="0"/>
            <a:t>の在り方</a:t>
          </a:r>
          <a:endParaRPr kumimoji="1" lang="ja-JP" altLang="en-US" dirty="0"/>
        </a:p>
      </dgm:t>
    </dgm:pt>
    <dgm:pt modelId="{1E29553A-C969-4DD9-A550-170A8A03E748}" type="parTrans" cxnId="{6A012793-B44B-4691-AB4D-D456CD527D30}">
      <dgm:prSet/>
      <dgm:spPr/>
      <dgm:t>
        <a:bodyPr/>
        <a:lstStyle/>
        <a:p>
          <a:endParaRPr kumimoji="1" lang="ja-JP" altLang="en-US"/>
        </a:p>
      </dgm:t>
    </dgm:pt>
    <dgm:pt modelId="{565D42A5-14AE-4642-B48F-2C3786D4EC87}" type="sibTrans" cxnId="{6A012793-B44B-4691-AB4D-D456CD527D30}">
      <dgm:prSet/>
      <dgm:spPr/>
      <dgm:t>
        <a:bodyPr/>
        <a:lstStyle/>
        <a:p>
          <a:endParaRPr kumimoji="1" lang="ja-JP" altLang="en-US"/>
        </a:p>
      </dgm:t>
    </dgm:pt>
    <dgm:pt modelId="{39C19BC9-DD90-41CC-8EE3-12F969DA2908}" type="pres">
      <dgm:prSet presAssocID="{B34100FF-7BDC-49F5-A00C-709820BB00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1DCFC43-DC48-430D-BF0E-44CD82EC818F}" type="pres">
      <dgm:prSet presAssocID="{05625824-FC67-4EF3-ACA3-3F451DD4C905}" presName="linNode" presStyleCnt="0"/>
      <dgm:spPr/>
    </dgm:pt>
    <dgm:pt modelId="{FCCFFFC2-1AC8-465B-9D10-966ADF09330B}" type="pres">
      <dgm:prSet presAssocID="{05625824-FC67-4EF3-ACA3-3F451DD4C905}" presName="parentText" presStyleLbl="node1" presStyleIdx="0" presStyleCnt="1" custScaleX="5669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F385B10-A811-4F2E-84CF-B4AC4A617780}" type="pres">
      <dgm:prSet presAssocID="{05625824-FC67-4EF3-ACA3-3F451DD4C905}" presName="descendantText" presStyleLbl="alignAccFollowNode1" presStyleIdx="0" presStyleCnt="1" custScaleX="32762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18D3DF9-8EBA-485F-AF6E-37F225B02426}" srcId="{B34100FF-7BDC-49F5-A00C-709820BB00FE}" destId="{05625824-FC67-4EF3-ACA3-3F451DD4C905}" srcOrd="0" destOrd="0" parTransId="{AF6F8925-C9C2-4202-B49D-6A7EAE4AABA5}" sibTransId="{4A7EF2AB-D96E-4F64-AA53-5335FD9F2341}"/>
    <dgm:cxn modelId="{B4AC3A2D-BE3D-4764-A269-161F3D0812A9}" type="presOf" srcId="{B34100FF-7BDC-49F5-A00C-709820BB00FE}" destId="{39C19BC9-DD90-41CC-8EE3-12F969DA2908}" srcOrd="0" destOrd="0" presId="urn:microsoft.com/office/officeart/2005/8/layout/vList5"/>
    <dgm:cxn modelId="{C2AA7F75-2AF7-43D8-85F2-060ADCEEBE10}" type="presOf" srcId="{05625824-FC67-4EF3-ACA3-3F451DD4C905}" destId="{FCCFFFC2-1AC8-465B-9D10-966ADF09330B}" srcOrd="0" destOrd="0" presId="urn:microsoft.com/office/officeart/2005/8/layout/vList5"/>
    <dgm:cxn modelId="{46A625D9-63CD-4F0F-A226-10E8BDB597D0}" type="presOf" srcId="{D5E7DEB7-220D-45BB-9772-0F2A1ABE1A17}" destId="{0F385B10-A811-4F2E-84CF-B4AC4A617780}" srcOrd="0" destOrd="0" presId="urn:microsoft.com/office/officeart/2005/8/layout/vList5"/>
    <dgm:cxn modelId="{6A012793-B44B-4691-AB4D-D456CD527D30}" srcId="{05625824-FC67-4EF3-ACA3-3F451DD4C905}" destId="{D5E7DEB7-220D-45BB-9772-0F2A1ABE1A17}" srcOrd="0" destOrd="0" parTransId="{1E29553A-C969-4DD9-A550-170A8A03E748}" sibTransId="{565D42A5-14AE-4642-B48F-2C3786D4EC87}"/>
    <dgm:cxn modelId="{04DD9E10-2C4B-4E3B-9372-96041ED719B6}" type="presParOf" srcId="{39C19BC9-DD90-41CC-8EE3-12F969DA2908}" destId="{A1DCFC43-DC48-430D-BF0E-44CD82EC818F}" srcOrd="0" destOrd="0" presId="urn:microsoft.com/office/officeart/2005/8/layout/vList5"/>
    <dgm:cxn modelId="{0F9BDD37-64C5-46CC-BAC2-DF36996C8E5F}" type="presParOf" srcId="{A1DCFC43-DC48-430D-BF0E-44CD82EC818F}" destId="{FCCFFFC2-1AC8-465B-9D10-966ADF09330B}" srcOrd="0" destOrd="0" presId="urn:microsoft.com/office/officeart/2005/8/layout/vList5"/>
    <dgm:cxn modelId="{109E5F88-E1A6-409C-89FC-3F11C501321D}" type="presParOf" srcId="{A1DCFC43-DC48-430D-BF0E-44CD82EC818F}" destId="{0F385B10-A811-4F2E-84CF-B4AC4A6177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F01C05-2AA9-4AB8-A54C-69554804179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3B15B24-7577-4523-9013-59C6CFF647B1}">
      <dgm:prSet phldrT="[テキスト]"/>
      <dgm:spPr/>
      <dgm:t>
        <a:bodyPr/>
        <a:lstStyle/>
        <a:p>
          <a:r>
            <a:rPr kumimoji="1" lang="ja-JP" altLang="en-US" dirty="0"/>
            <a:t>学び合い</a:t>
          </a:r>
        </a:p>
      </dgm:t>
    </dgm:pt>
    <dgm:pt modelId="{575AC46C-CC7F-49DC-B4D3-8BC0EB3302D1}" type="parTrans" cxnId="{8DF31672-4ED0-4122-ACC0-E948F7CEFA21}">
      <dgm:prSet/>
      <dgm:spPr/>
      <dgm:t>
        <a:bodyPr/>
        <a:lstStyle/>
        <a:p>
          <a:endParaRPr kumimoji="1" lang="ja-JP" altLang="en-US"/>
        </a:p>
      </dgm:t>
    </dgm:pt>
    <dgm:pt modelId="{C476C993-B58F-4C0C-AD7A-DFBF3E63F75B}" type="sibTrans" cxnId="{8DF31672-4ED0-4122-ACC0-E948F7CEFA21}">
      <dgm:prSet/>
      <dgm:spPr/>
      <dgm:t>
        <a:bodyPr/>
        <a:lstStyle/>
        <a:p>
          <a:endParaRPr kumimoji="1" lang="ja-JP" altLang="en-US"/>
        </a:p>
      </dgm:t>
    </dgm:pt>
    <dgm:pt modelId="{EBA591A9-6CD9-422D-B9AF-E9855885A3E8}">
      <dgm:prSet phldrT="[テキスト]"/>
      <dgm:spPr/>
      <dgm:t>
        <a:bodyPr/>
        <a:lstStyle/>
        <a:p>
          <a:r>
            <a:rPr kumimoji="1" lang="ja-JP" altLang="en-US" dirty="0"/>
            <a:t>他者との関わり</a:t>
          </a:r>
        </a:p>
      </dgm:t>
    </dgm:pt>
    <dgm:pt modelId="{0F1E8D05-21CA-4BF0-BD25-CD07BB6A9960}" type="parTrans" cxnId="{C1A248A8-235C-46B4-96D1-6F475A02577D}">
      <dgm:prSet/>
      <dgm:spPr/>
      <dgm:t>
        <a:bodyPr/>
        <a:lstStyle/>
        <a:p>
          <a:endParaRPr kumimoji="1" lang="ja-JP" altLang="en-US"/>
        </a:p>
      </dgm:t>
    </dgm:pt>
    <dgm:pt modelId="{0EB5ADD3-F19E-4CCB-B755-92148889E648}" type="sibTrans" cxnId="{C1A248A8-235C-46B4-96D1-6F475A02577D}">
      <dgm:prSet/>
      <dgm:spPr/>
      <dgm:t>
        <a:bodyPr/>
        <a:lstStyle/>
        <a:p>
          <a:endParaRPr kumimoji="1" lang="ja-JP" altLang="en-US"/>
        </a:p>
      </dgm:t>
    </dgm:pt>
    <dgm:pt modelId="{FE24CCED-58B0-4691-AC9F-3BFED0090651}">
      <dgm:prSet phldrT="[テキスト]"/>
      <dgm:spPr/>
      <dgm:t>
        <a:bodyPr/>
        <a:lstStyle/>
        <a:p>
          <a:r>
            <a:rPr kumimoji="1" lang="ja-JP" altLang="en-US" dirty="0"/>
            <a:t>成長を　認める</a:t>
          </a:r>
        </a:p>
      </dgm:t>
    </dgm:pt>
    <dgm:pt modelId="{13096667-53BD-49AD-93DB-AE55D076FBC9}" type="parTrans" cxnId="{12479C27-BF1F-4367-B492-4F518378FDBC}">
      <dgm:prSet/>
      <dgm:spPr/>
      <dgm:t>
        <a:bodyPr/>
        <a:lstStyle/>
        <a:p>
          <a:endParaRPr kumimoji="1" lang="ja-JP" altLang="en-US"/>
        </a:p>
      </dgm:t>
    </dgm:pt>
    <dgm:pt modelId="{3491CA89-871A-48E8-A093-6726D296136D}" type="sibTrans" cxnId="{12479C27-BF1F-4367-B492-4F518378FDBC}">
      <dgm:prSet/>
      <dgm:spPr/>
      <dgm:t>
        <a:bodyPr/>
        <a:lstStyle/>
        <a:p>
          <a:endParaRPr kumimoji="1" lang="ja-JP" altLang="en-US"/>
        </a:p>
      </dgm:t>
    </dgm:pt>
    <dgm:pt modelId="{F81747B2-F4B7-4751-99A9-5150D0A2AB92}">
      <dgm:prSet phldrT="[テキスト]"/>
      <dgm:spPr/>
      <dgm:t>
        <a:bodyPr/>
        <a:lstStyle/>
        <a:p>
          <a:r>
            <a:rPr kumimoji="1" lang="ja-JP" altLang="en-US" dirty="0"/>
            <a:t>認め合い</a:t>
          </a:r>
        </a:p>
      </dgm:t>
    </dgm:pt>
    <dgm:pt modelId="{4DFE480B-183D-441E-8DA7-104EA00F3272}" type="parTrans" cxnId="{A65D72DC-F233-40CB-A029-58EC876D4DEE}">
      <dgm:prSet/>
      <dgm:spPr/>
      <dgm:t>
        <a:bodyPr/>
        <a:lstStyle/>
        <a:p>
          <a:endParaRPr kumimoji="1" lang="ja-JP" altLang="en-US"/>
        </a:p>
      </dgm:t>
    </dgm:pt>
    <dgm:pt modelId="{CF5521BD-D99A-435D-B5B0-711C056A0A16}" type="sibTrans" cxnId="{A65D72DC-F233-40CB-A029-58EC876D4DEE}">
      <dgm:prSet/>
      <dgm:spPr/>
      <dgm:t>
        <a:bodyPr/>
        <a:lstStyle/>
        <a:p>
          <a:endParaRPr kumimoji="1" lang="ja-JP" altLang="en-US"/>
        </a:p>
      </dgm:t>
    </dgm:pt>
    <dgm:pt modelId="{DC0DD9F4-E7A4-4F23-B252-1BE72717DC04}" type="pres">
      <dgm:prSet presAssocID="{58F01C05-2AA9-4AB8-A54C-6955480417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16A3EBF-6404-481D-937A-FECDDD0369AF}" type="pres">
      <dgm:prSet presAssocID="{43B15B24-7577-4523-9013-59C6CFF647B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3FAE5F6-B651-4666-A97C-3DFF5380C624}" type="pres">
      <dgm:prSet presAssocID="{43B15B24-7577-4523-9013-59C6CFF647B1}" presName="spNode" presStyleCnt="0"/>
      <dgm:spPr/>
    </dgm:pt>
    <dgm:pt modelId="{AD134266-F4A3-4271-8683-9FDF4F596FDA}" type="pres">
      <dgm:prSet presAssocID="{C476C993-B58F-4C0C-AD7A-DFBF3E63F75B}" presName="sibTrans" presStyleLbl="sibTrans1D1" presStyleIdx="0" presStyleCnt="4"/>
      <dgm:spPr/>
      <dgm:t>
        <a:bodyPr/>
        <a:lstStyle/>
        <a:p>
          <a:endParaRPr kumimoji="1" lang="ja-JP" altLang="en-US"/>
        </a:p>
      </dgm:t>
    </dgm:pt>
    <dgm:pt modelId="{46F18E42-45A4-4557-919F-B3B405CDE6AD}" type="pres">
      <dgm:prSet presAssocID="{EBA591A9-6CD9-422D-B9AF-E9855885A3E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9C87030-2A82-449A-9AA5-84222819A1AD}" type="pres">
      <dgm:prSet presAssocID="{EBA591A9-6CD9-422D-B9AF-E9855885A3E8}" presName="spNode" presStyleCnt="0"/>
      <dgm:spPr/>
    </dgm:pt>
    <dgm:pt modelId="{7545052E-AFE4-4A2F-B25D-5B914EB06B5A}" type="pres">
      <dgm:prSet presAssocID="{0EB5ADD3-F19E-4CCB-B755-92148889E648}" presName="sibTrans" presStyleLbl="sibTrans1D1" presStyleIdx="1" presStyleCnt="4"/>
      <dgm:spPr/>
      <dgm:t>
        <a:bodyPr/>
        <a:lstStyle/>
        <a:p>
          <a:endParaRPr kumimoji="1" lang="ja-JP" altLang="en-US"/>
        </a:p>
      </dgm:t>
    </dgm:pt>
    <dgm:pt modelId="{AB51C45E-BD28-461D-861E-8E79D1915D56}" type="pres">
      <dgm:prSet presAssocID="{F81747B2-F4B7-4751-99A9-5150D0A2AB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90BF442-3E20-454F-8E7F-3B8442D68C89}" type="pres">
      <dgm:prSet presAssocID="{F81747B2-F4B7-4751-99A9-5150D0A2AB92}" presName="spNode" presStyleCnt="0"/>
      <dgm:spPr/>
    </dgm:pt>
    <dgm:pt modelId="{C5D547A5-B10C-4B12-9DEB-977D0505873F}" type="pres">
      <dgm:prSet presAssocID="{CF5521BD-D99A-435D-B5B0-711C056A0A16}" presName="sibTrans" presStyleLbl="sibTrans1D1" presStyleIdx="2" presStyleCnt="4"/>
      <dgm:spPr/>
      <dgm:t>
        <a:bodyPr/>
        <a:lstStyle/>
        <a:p>
          <a:endParaRPr kumimoji="1" lang="ja-JP" altLang="en-US"/>
        </a:p>
      </dgm:t>
    </dgm:pt>
    <dgm:pt modelId="{39580F53-1258-4ABC-92EB-E78C532F0896}" type="pres">
      <dgm:prSet presAssocID="{FE24CCED-58B0-4691-AC9F-3BFED00906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B2B168D-5CD5-4652-8F45-7C3BE9E778B1}" type="pres">
      <dgm:prSet presAssocID="{FE24CCED-58B0-4691-AC9F-3BFED0090651}" presName="spNode" presStyleCnt="0"/>
      <dgm:spPr/>
    </dgm:pt>
    <dgm:pt modelId="{6DFF2F61-2D76-4280-95D2-197ADEE0C73A}" type="pres">
      <dgm:prSet presAssocID="{3491CA89-871A-48E8-A093-6726D296136D}" presName="sibTrans" presStyleLbl="sibTrans1D1" presStyleIdx="3" presStyleCnt="4"/>
      <dgm:spPr/>
      <dgm:t>
        <a:bodyPr/>
        <a:lstStyle/>
        <a:p>
          <a:endParaRPr kumimoji="1" lang="ja-JP" altLang="en-US"/>
        </a:p>
      </dgm:t>
    </dgm:pt>
  </dgm:ptLst>
  <dgm:cxnLst>
    <dgm:cxn modelId="{8DF31672-4ED0-4122-ACC0-E948F7CEFA21}" srcId="{58F01C05-2AA9-4AB8-A54C-695548041792}" destId="{43B15B24-7577-4523-9013-59C6CFF647B1}" srcOrd="0" destOrd="0" parTransId="{575AC46C-CC7F-49DC-B4D3-8BC0EB3302D1}" sibTransId="{C476C993-B58F-4C0C-AD7A-DFBF3E63F75B}"/>
    <dgm:cxn modelId="{993245E5-D420-4709-BE1E-5816DA4079A3}" type="presOf" srcId="{3491CA89-871A-48E8-A093-6726D296136D}" destId="{6DFF2F61-2D76-4280-95D2-197ADEE0C73A}" srcOrd="0" destOrd="0" presId="urn:microsoft.com/office/officeart/2005/8/layout/cycle6"/>
    <dgm:cxn modelId="{B4287268-07A9-41B8-AF14-D0B35E102E15}" type="presOf" srcId="{F81747B2-F4B7-4751-99A9-5150D0A2AB92}" destId="{AB51C45E-BD28-461D-861E-8E79D1915D56}" srcOrd="0" destOrd="0" presId="urn:microsoft.com/office/officeart/2005/8/layout/cycle6"/>
    <dgm:cxn modelId="{E0C32FDB-B6F9-44BD-A89D-8F89D17AF098}" type="presOf" srcId="{EBA591A9-6CD9-422D-B9AF-E9855885A3E8}" destId="{46F18E42-45A4-4557-919F-B3B405CDE6AD}" srcOrd="0" destOrd="0" presId="urn:microsoft.com/office/officeart/2005/8/layout/cycle6"/>
    <dgm:cxn modelId="{60AA4140-1D93-4794-9DFA-6F8BD98631AD}" type="presOf" srcId="{0EB5ADD3-F19E-4CCB-B755-92148889E648}" destId="{7545052E-AFE4-4A2F-B25D-5B914EB06B5A}" srcOrd="0" destOrd="0" presId="urn:microsoft.com/office/officeart/2005/8/layout/cycle6"/>
    <dgm:cxn modelId="{13BEB246-C623-4166-83D5-12FA3A33EA73}" type="presOf" srcId="{CF5521BD-D99A-435D-B5B0-711C056A0A16}" destId="{C5D547A5-B10C-4B12-9DEB-977D0505873F}" srcOrd="0" destOrd="0" presId="urn:microsoft.com/office/officeart/2005/8/layout/cycle6"/>
    <dgm:cxn modelId="{C52ADC40-53E2-48DB-8B3C-D529EEC7E760}" type="presOf" srcId="{C476C993-B58F-4C0C-AD7A-DFBF3E63F75B}" destId="{AD134266-F4A3-4271-8683-9FDF4F596FDA}" srcOrd="0" destOrd="0" presId="urn:microsoft.com/office/officeart/2005/8/layout/cycle6"/>
    <dgm:cxn modelId="{A65D72DC-F233-40CB-A029-58EC876D4DEE}" srcId="{58F01C05-2AA9-4AB8-A54C-695548041792}" destId="{F81747B2-F4B7-4751-99A9-5150D0A2AB92}" srcOrd="2" destOrd="0" parTransId="{4DFE480B-183D-441E-8DA7-104EA00F3272}" sibTransId="{CF5521BD-D99A-435D-B5B0-711C056A0A16}"/>
    <dgm:cxn modelId="{9EADDB5C-F516-420F-BB3C-862AAD35CD7F}" type="presOf" srcId="{58F01C05-2AA9-4AB8-A54C-695548041792}" destId="{DC0DD9F4-E7A4-4F23-B252-1BE72717DC04}" srcOrd="0" destOrd="0" presId="urn:microsoft.com/office/officeart/2005/8/layout/cycle6"/>
    <dgm:cxn modelId="{3B2F4643-834C-4457-8CE5-31520E409805}" type="presOf" srcId="{FE24CCED-58B0-4691-AC9F-3BFED0090651}" destId="{39580F53-1258-4ABC-92EB-E78C532F0896}" srcOrd="0" destOrd="0" presId="urn:microsoft.com/office/officeart/2005/8/layout/cycle6"/>
    <dgm:cxn modelId="{C1A248A8-235C-46B4-96D1-6F475A02577D}" srcId="{58F01C05-2AA9-4AB8-A54C-695548041792}" destId="{EBA591A9-6CD9-422D-B9AF-E9855885A3E8}" srcOrd="1" destOrd="0" parTransId="{0F1E8D05-21CA-4BF0-BD25-CD07BB6A9960}" sibTransId="{0EB5ADD3-F19E-4CCB-B755-92148889E648}"/>
    <dgm:cxn modelId="{12479C27-BF1F-4367-B492-4F518378FDBC}" srcId="{58F01C05-2AA9-4AB8-A54C-695548041792}" destId="{FE24CCED-58B0-4691-AC9F-3BFED0090651}" srcOrd="3" destOrd="0" parTransId="{13096667-53BD-49AD-93DB-AE55D076FBC9}" sibTransId="{3491CA89-871A-48E8-A093-6726D296136D}"/>
    <dgm:cxn modelId="{C23037B0-DB4A-468C-A9EC-78971DEFF242}" type="presOf" srcId="{43B15B24-7577-4523-9013-59C6CFF647B1}" destId="{416A3EBF-6404-481D-937A-FECDDD0369AF}" srcOrd="0" destOrd="0" presId="urn:microsoft.com/office/officeart/2005/8/layout/cycle6"/>
    <dgm:cxn modelId="{930AC34C-516B-4D57-A0EA-529472EC9183}" type="presParOf" srcId="{DC0DD9F4-E7A4-4F23-B252-1BE72717DC04}" destId="{416A3EBF-6404-481D-937A-FECDDD0369AF}" srcOrd="0" destOrd="0" presId="urn:microsoft.com/office/officeart/2005/8/layout/cycle6"/>
    <dgm:cxn modelId="{C383F5E0-DEEF-430B-AEEF-92FCBCC6D637}" type="presParOf" srcId="{DC0DD9F4-E7A4-4F23-B252-1BE72717DC04}" destId="{73FAE5F6-B651-4666-A97C-3DFF5380C624}" srcOrd="1" destOrd="0" presId="urn:microsoft.com/office/officeart/2005/8/layout/cycle6"/>
    <dgm:cxn modelId="{2A337EB7-90C4-4B5E-A6E2-8D9261931B4E}" type="presParOf" srcId="{DC0DD9F4-E7A4-4F23-B252-1BE72717DC04}" destId="{AD134266-F4A3-4271-8683-9FDF4F596FDA}" srcOrd="2" destOrd="0" presId="urn:microsoft.com/office/officeart/2005/8/layout/cycle6"/>
    <dgm:cxn modelId="{91A1F6FE-0014-43C4-9767-6E530015AD2D}" type="presParOf" srcId="{DC0DD9F4-E7A4-4F23-B252-1BE72717DC04}" destId="{46F18E42-45A4-4557-919F-B3B405CDE6AD}" srcOrd="3" destOrd="0" presId="urn:microsoft.com/office/officeart/2005/8/layout/cycle6"/>
    <dgm:cxn modelId="{05EC6B8E-A204-4524-B7A1-0D74B1A26FA0}" type="presParOf" srcId="{DC0DD9F4-E7A4-4F23-B252-1BE72717DC04}" destId="{F9C87030-2A82-449A-9AA5-84222819A1AD}" srcOrd="4" destOrd="0" presId="urn:microsoft.com/office/officeart/2005/8/layout/cycle6"/>
    <dgm:cxn modelId="{CADA6921-FA93-4A18-B2A2-2CEEBA4B841C}" type="presParOf" srcId="{DC0DD9F4-E7A4-4F23-B252-1BE72717DC04}" destId="{7545052E-AFE4-4A2F-B25D-5B914EB06B5A}" srcOrd="5" destOrd="0" presId="urn:microsoft.com/office/officeart/2005/8/layout/cycle6"/>
    <dgm:cxn modelId="{799B867B-1871-4006-A509-E2558907BDB8}" type="presParOf" srcId="{DC0DD9F4-E7A4-4F23-B252-1BE72717DC04}" destId="{AB51C45E-BD28-461D-861E-8E79D1915D56}" srcOrd="6" destOrd="0" presId="urn:microsoft.com/office/officeart/2005/8/layout/cycle6"/>
    <dgm:cxn modelId="{AE7B38F0-465D-4864-A3BD-0A4F356BA31D}" type="presParOf" srcId="{DC0DD9F4-E7A4-4F23-B252-1BE72717DC04}" destId="{F90BF442-3E20-454F-8E7F-3B8442D68C89}" srcOrd="7" destOrd="0" presId="urn:microsoft.com/office/officeart/2005/8/layout/cycle6"/>
    <dgm:cxn modelId="{B47D251B-EA2D-4234-B9B3-A35250C68A71}" type="presParOf" srcId="{DC0DD9F4-E7A4-4F23-B252-1BE72717DC04}" destId="{C5D547A5-B10C-4B12-9DEB-977D0505873F}" srcOrd="8" destOrd="0" presId="urn:microsoft.com/office/officeart/2005/8/layout/cycle6"/>
    <dgm:cxn modelId="{E157BA7B-14F3-4138-886B-92049E6AED38}" type="presParOf" srcId="{DC0DD9F4-E7A4-4F23-B252-1BE72717DC04}" destId="{39580F53-1258-4ABC-92EB-E78C532F0896}" srcOrd="9" destOrd="0" presId="urn:microsoft.com/office/officeart/2005/8/layout/cycle6"/>
    <dgm:cxn modelId="{3A657BD2-E6FB-4006-A5BE-A8EB6307DC14}" type="presParOf" srcId="{DC0DD9F4-E7A4-4F23-B252-1BE72717DC04}" destId="{6B2B168D-5CD5-4652-8F45-7C3BE9E778B1}" srcOrd="10" destOrd="0" presId="urn:microsoft.com/office/officeart/2005/8/layout/cycle6"/>
    <dgm:cxn modelId="{3FCA5941-B751-46C4-A4FD-938E7F3AD04B}" type="presParOf" srcId="{DC0DD9F4-E7A4-4F23-B252-1BE72717DC04}" destId="{6DFF2F61-2D76-4280-95D2-197ADEE0C73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3D6B2-C56F-4009-9441-428D2C65366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AEC2FB1-F2DB-4459-B806-0EBC4170FF64}">
      <dgm:prSet phldrT="[テキスト]" custT="1"/>
      <dgm:spPr>
        <a:solidFill>
          <a:srgbClr val="0066FF"/>
        </a:solidFill>
      </dgm:spPr>
      <dgm:t>
        <a:bodyPr/>
        <a:lstStyle/>
        <a:p>
          <a:r>
            <a:rPr lang="ja-JP" altLang="en-US" sz="4800" dirty="0"/>
            <a:t>水泳の　心得</a:t>
          </a:r>
          <a:endParaRPr kumimoji="1" lang="ja-JP" altLang="en-US" sz="4800" dirty="0"/>
        </a:p>
      </dgm:t>
    </dgm:pt>
    <dgm:pt modelId="{22C4689F-098E-4966-89DE-53CBC15AE728}" type="parTrans" cxnId="{488FF31B-274D-4004-852E-1CD69E5DAB8C}">
      <dgm:prSet/>
      <dgm:spPr/>
      <dgm:t>
        <a:bodyPr/>
        <a:lstStyle/>
        <a:p>
          <a:endParaRPr kumimoji="1" lang="ja-JP" altLang="en-US"/>
        </a:p>
      </dgm:t>
    </dgm:pt>
    <dgm:pt modelId="{76B4957D-80B7-4A30-9C90-D149E1A77AB2}" type="sibTrans" cxnId="{488FF31B-274D-4004-852E-1CD69E5DAB8C}">
      <dgm:prSet/>
      <dgm:spPr/>
      <dgm:t>
        <a:bodyPr/>
        <a:lstStyle/>
        <a:p>
          <a:endParaRPr kumimoji="1" lang="ja-JP" altLang="en-US"/>
        </a:p>
      </dgm:t>
    </dgm:pt>
    <dgm:pt modelId="{14DAC7C6-DFB0-4EF3-8881-29331FB6F569}">
      <dgm:prSet phldrT="[テキスト]" custT="1"/>
      <dgm:spPr>
        <a:solidFill>
          <a:srgbClr val="0066FF"/>
        </a:solidFill>
      </dgm:spPr>
      <dgm:t>
        <a:bodyPr/>
        <a:lstStyle/>
        <a:p>
          <a:r>
            <a:rPr lang="ja-JP" altLang="en-US" sz="4800" dirty="0"/>
            <a:t>学習の  </a:t>
          </a:r>
          <a:r>
            <a:rPr lang="ja-JP" altLang="en-US" sz="4800" dirty="0" smtClean="0"/>
            <a:t>進め方</a:t>
          </a:r>
          <a:endParaRPr kumimoji="1" lang="ja-JP" altLang="en-US" sz="4800" dirty="0"/>
        </a:p>
      </dgm:t>
    </dgm:pt>
    <dgm:pt modelId="{64881B0F-55AA-4C5E-82A6-F7D0418EF094}" type="parTrans" cxnId="{F978F68B-C87F-425E-A5A0-6AE078CE91BA}">
      <dgm:prSet/>
      <dgm:spPr/>
      <dgm:t>
        <a:bodyPr/>
        <a:lstStyle/>
        <a:p>
          <a:endParaRPr kumimoji="1" lang="ja-JP" altLang="en-US"/>
        </a:p>
      </dgm:t>
    </dgm:pt>
    <dgm:pt modelId="{81846822-D945-47A0-A1C2-2685E1290DA8}" type="sibTrans" cxnId="{F978F68B-C87F-425E-A5A0-6AE078CE91BA}">
      <dgm:prSet/>
      <dgm:spPr/>
      <dgm:t>
        <a:bodyPr/>
        <a:lstStyle/>
        <a:p>
          <a:endParaRPr kumimoji="1" lang="ja-JP" altLang="en-US"/>
        </a:p>
      </dgm:t>
    </dgm:pt>
    <dgm:pt modelId="{5C05506A-DD34-4563-A428-79012AF70068}">
      <dgm:prSet phldrT="[テキスト]" custT="1"/>
      <dgm:spPr>
        <a:solidFill>
          <a:srgbClr val="0066FF"/>
        </a:solidFill>
      </dgm:spPr>
      <dgm:t>
        <a:bodyPr/>
        <a:lstStyle/>
        <a:p>
          <a:r>
            <a:rPr lang="ja-JP" altLang="en-US" sz="4800" dirty="0"/>
            <a:t>小集団で</a:t>
          </a:r>
          <a:r>
            <a:rPr lang="ja-JP" altLang="en-US" sz="4800" dirty="0" smtClean="0"/>
            <a:t>の</a:t>
          </a:r>
          <a:endParaRPr lang="en-US" altLang="ja-JP" sz="4800" dirty="0" smtClean="0"/>
        </a:p>
        <a:p>
          <a:r>
            <a:rPr lang="ja-JP" altLang="en-US" sz="4800" dirty="0" smtClean="0"/>
            <a:t>学び方</a:t>
          </a:r>
          <a:r>
            <a:rPr lang="ja-JP" altLang="en-US" sz="4800" dirty="0"/>
            <a:t>や場の使い方　</a:t>
          </a:r>
          <a:endParaRPr kumimoji="1" lang="ja-JP" altLang="en-US" sz="4800" dirty="0"/>
        </a:p>
      </dgm:t>
    </dgm:pt>
    <dgm:pt modelId="{D8256027-DEF8-4E4A-9F58-A20CF591A93D}" type="parTrans" cxnId="{CBBBF73A-0276-41BC-8F0F-6ADD7B50BCBA}">
      <dgm:prSet/>
      <dgm:spPr/>
      <dgm:t>
        <a:bodyPr/>
        <a:lstStyle/>
        <a:p>
          <a:endParaRPr kumimoji="1" lang="ja-JP" altLang="en-US"/>
        </a:p>
      </dgm:t>
    </dgm:pt>
    <dgm:pt modelId="{8B5AD014-735E-4CB5-9F9C-1D9FF70819BC}" type="sibTrans" cxnId="{CBBBF73A-0276-41BC-8F0F-6ADD7B50BCBA}">
      <dgm:prSet/>
      <dgm:spPr/>
      <dgm:t>
        <a:bodyPr/>
        <a:lstStyle/>
        <a:p>
          <a:endParaRPr kumimoji="1" lang="ja-JP" altLang="en-US"/>
        </a:p>
      </dgm:t>
    </dgm:pt>
    <dgm:pt modelId="{14FD1CB0-51F2-4F24-A62E-FC784C76ABB4}" type="pres">
      <dgm:prSet presAssocID="{9AB3D6B2-C56F-4009-9441-428D2C6536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83B3F05-7FE5-44EE-83D6-BE2CC604AE89}" type="pres">
      <dgm:prSet presAssocID="{3AEC2FB1-F2DB-4459-B806-0EBC4170FF6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B3F666F-1E2E-4A90-BCF5-246456DEF993}" type="pres">
      <dgm:prSet presAssocID="{76B4957D-80B7-4A30-9C90-D149E1A77AB2}" presName="sibTrans" presStyleCnt="0"/>
      <dgm:spPr/>
    </dgm:pt>
    <dgm:pt modelId="{A66A1AA4-29CE-4A6C-913C-E2AA56EB947A}" type="pres">
      <dgm:prSet presAssocID="{14DAC7C6-DFB0-4EF3-8881-29331FB6F56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4785BDD-B62B-4BE6-B31B-F6F4BB34CCE3}" type="pres">
      <dgm:prSet presAssocID="{81846822-D945-47A0-A1C2-2685E1290DA8}" presName="sibTrans" presStyleCnt="0"/>
      <dgm:spPr/>
    </dgm:pt>
    <dgm:pt modelId="{3FEC7F04-8A1F-4BEC-8F4A-4A9CBB82F0D3}" type="pres">
      <dgm:prSet presAssocID="{5C05506A-DD34-4563-A428-79012AF70068}" presName="node" presStyleLbl="node1" presStyleIdx="2" presStyleCnt="3" custScaleX="211849" custLinFactNeighborY="-436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EC26499-9B2B-4BD7-A9F0-5F80C4693704}" type="presOf" srcId="{9AB3D6B2-C56F-4009-9441-428D2C653669}" destId="{14FD1CB0-51F2-4F24-A62E-FC784C76ABB4}" srcOrd="0" destOrd="0" presId="urn:microsoft.com/office/officeart/2005/8/layout/default"/>
    <dgm:cxn modelId="{C20CD146-A079-4C76-81B5-6C22B3BE4943}" type="presOf" srcId="{5C05506A-DD34-4563-A428-79012AF70068}" destId="{3FEC7F04-8A1F-4BEC-8F4A-4A9CBB82F0D3}" srcOrd="0" destOrd="0" presId="urn:microsoft.com/office/officeart/2005/8/layout/default"/>
    <dgm:cxn modelId="{F978F68B-C87F-425E-A5A0-6AE078CE91BA}" srcId="{9AB3D6B2-C56F-4009-9441-428D2C653669}" destId="{14DAC7C6-DFB0-4EF3-8881-29331FB6F569}" srcOrd="1" destOrd="0" parTransId="{64881B0F-55AA-4C5E-82A6-F7D0418EF094}" sibTransId="{81846822-D945-47A0-A1C2-2685E1290DA8}"/>
    <dgm:cxn modelId="{CBBBF73A-0276-41BC-8F0F-6ADD7B50BCBA}" srcId="{9AB3D6B2-C56F-4009-9441-428D2C653669}" destId="{5C05506A-DD34-4563-A428-79012AF70068}" srcOrd="2" destOrd="0" parTransId="{D8256027-DEF8-4E4A-9F58-A20CF591A93D}" sibTransId="{8B5AD014-735E-4CB5-9F9C-1D9FF70819BC}"/>
    <dgm:cxn modelId="{19850651-B1F2-4DAF-99C8-12144C85F2F1}" type="presOf" srcId="{3AEC2FB1-F2DB-4459-B806-0EBC4170FF64}" destId="{E83B3F05-7FE5-44EE-83D6-BE2CC604AE89}" srcOrd="0" destOrd="0" presId="urn:microsoft.com/office/officeart/2005/8/layout/default"/>
    <dgm:cxn modelId="{2AAF2AD5-E43F-421F-8B15-D68D5AE90B4D}" type="presOf" srcId="{14DAC7C6-DFB0-4EF3-8881-29331FB6F569}" destId="{A66A1AA4-29CE-4A6C-913C-E2AA56EB947A}" srcOrd="0" destOrd="0" presId="urn:microsoft.com/office/officeart/2005/8/layout/default"/>
    <dgm:cxn modelId="{488FF31B-274D-4004-852E-1CD69E5DAB8C}" srcId="{9AB3D6B2-C56F-4009-9441-428D2C653669}" destId="{3AEC2FB1-F2DB-4459-B806-0EBC4170FF64}" srcOrd="0" destOrd="0" parTransId="{22C4689F-098E-4966-89DE-53CBC15AE728}" sibTransId="{76B4957D-80B7-4A30-9C90-D149E1A77AB2}"/>
    <dgm:cxn modelId="{1FD136A7-7D9A-4F3B-8A55-D55DB22FD372}" type="presParOf" srcId="{14FD1CB0-51F2-4F24-A62E-FC784C76ABB4}" destId="{E83B3F05-7FE5-44EE-83D6-BE2CC604AE89}" srcOrd="0" destOrd="0" presId="urn:microsoft.com/office/officeart/2005/8/layout/default"/>
    <dgm:cxn modelId="{BB7F8719-C644-4EE5-A245-0696EDEDA672}" type="presParOf" srcId="{14FD1CB0-51F2-4F24-A62E-FC784C76ABB4}" destId="{2B3F666F-1E2E-4A90-BCF5-246456DEF993}" srcOrd="1" destOrd="0" presId="urn:microsoft.com/office/officeart/2005/8/layout/default"/>
    <dgm:cxn modelId="{02CFC9EC-9A36-48DC-B03C-DB4AF5240A72}" type="presParOf" srcId="{14FD1CB0-51F2-4F24-A62E-FC784C76ABB4}" destId="{A66A1AA4-29CE-4A6C-913C-E2AA56EB947A}" srcOrd="2" destOrd="0" presId="urn:microsoft.com/office/officeart/2005/8/layout/default"/>
    <dgm:cxn modelId="{ABC6F4A0-27F1-4F44-9FFE-98CE1088376D}" type="presParOf" srcId="{14FD1CB0-51F2-4F24-A62E-FC784C76ABB4}" destId="{04785BDD-B62B-4BE6-B31B-F6F4BB34CCE3}" srcOrd="3" destOrd="0" presId="urn:microsoft.com/office/officeart/2005/8/layout/default"/>
    <dgm:cxn modelId="{8E1FC40D-2840-4C64-AB1B-D2B8A531F4D2}" type="presParOf" srcId="{14FD1CB0-51F2-4F24-A62E-FC784C76ABB4}" destId="{3FEC7F04-8A1F-4BEC-8F4A-4A9CBB82F0D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7CF0B2D-35C3-4D0B-8EEC-EBB1033A7759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1DDC88E5-069D-47D2-A67A-0E3AA05867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18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567FC80-3A93-406D-BCDF-46B33E322951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763FC74-0823-4CBA-AE58-A531595BD3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61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FC74-0823-4CBA-AE58-A531595BD32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04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FC74-0823-4CBA-AE58-A531595BD32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00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FF64-3E61-4254-A7E8-DDE41702A86E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5367-6B39-430E-BE3D-9A4AC7179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FF64-3E61-4254-A7E8-DDE41702A86E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5367-6B39-430E-BE3D-9A4AC7179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FF64-3E61-4254-A7E8-DDE41702A86E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5367-6B39-430E-BE3D-9A4AC7179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FF64-3E61-4254-A7E8-DDE41702A86E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5367-6B39-430E-BE3D-9A4AC7179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FF64-3E61-4254-A7E8-DDE41702A86E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5367-6B39-430E-BE3D-9A4AC7179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FF64-3E61-4254-A7E8-DDE41702A86E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5367-6B39-430E-BE3D-9A4AC7179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FF64-3E61-4254-A7E8-DDE41702A86E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5367-6B39-430E-BE3D-9A4AC7179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FF64-3E61-4254-A7E8-DDE41702A86E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5367-6B39-430E-BE3D-9A4AC7179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FF64-3E61-4254-A7E8-DDE41702A86E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5367-6B39-430E-BE3D-9A4AC7179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FF64-3E61-4254-A7E8-DDE41702A86E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15367-6B39-430E-BE3D-9A4AC7179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FF64-3E61-4254-A7E8-DDE41702A86E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C15367-6B39-430E-BE3D-9A4AC7179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54FF64-3E61-4254-A7E8-DDE41702A86E}" type="datetimeFigureOut">
              <a:rPr kumimoji="1" lang="ja-JP" altLang="en-US" smtClean="0"/>
              <a:t>2017/9/8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C15367-6B39-430E-BE3D-9A4AC7179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611560" y="2204864"/>
            <a:ext cx="7851648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ja-JP" altLang="en-US" sz="3600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4F4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HG創英角ｺﾞｼｯｸUB"/>
                <a:ea typeface="HG創英角ｺﾞｼｯｸUB"/>
              </a:rPr>
              <a:t>水泳系領域</a:t>
            </a:r>
            <a:r>
              <a:rPr lang="ja-JP" altLang="en-US" sz="3600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4F4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HG創英角ｺﾞｼｯｸUB"/>
                <a:ea typeface="HG創英角ｺﾞｼｯｸUB"/>
              </a:rPr>
              <a:t>部会</a:t>
            </a:r>
            <a:endParaRPr lang="ja-JP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FF4F4F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HG創英角ｺﾞｼｯｸUB"/>
              <a:ea typeface="HG創英角ｺﾞｼｯｸUB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509120"/>
            <a:ext cx="7854696" cy="17526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/>
              <a:t>平成２９年９月７日（木）</a:t>
            </a:r>
            <a:endParaRPr lang="en-US" altLang="ja-JP" dirty="0"/>
          </a:p>
          <a:p>
            <a:pPr eaLnBrk="1" hangingPunct="1">
              <a:defRPr/>
            </a:pPr>
            <a:r>
              <a:rPr lang="ja-JP" altLang="en-US" dirty="0"/>
              <a:t>江戸川</a:t>
            </a:r>
            <a:r>
              <a:rPr lang="ja-JP" altLang="en-US" dirty="0" smtClean="0"/>
              <a:t>区立</a:t>
            </a:r>
            <a:r>
              <a:rPr lang="ja-JP" altLang="en-US" dirty="0"/>
              <a:t>西葛西</a:t>
            </a:r>
            <a:r>
              <a:rPr lang="ja-JP" altLang="en-US" dirty="0" smtClean="0"/>
              <a:t>小学校</a:t>
            </a:r>
            <a:endParaRPr lang="en-US" altLang="ja-JP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1139825"/>
            <a:ext cx="698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800" dirty="0">
                <a:solidFill>
                  <a:schemeClr val="tx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平成２９年度　東京都小学校体育研究会</a:t>
            </a:r>
          </a:p>
        </p:txBody>
      </p:sp>
    </p:spTree>
    <p:extLst>
      <p:ext uri="{BB962C8B-B14F-4D97-AF65-F5344CB8AC3E}">
        <p14:creationId xmlns:p14="http://schemas.microsoft.com/office/powerpoint/2010/main" val="21830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455" y="0"/>
            <a:ext cx="2258290" cy="72008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知識及び</a:t>
            </a:r>
            <a:r>
              <a:rPr lang="ja-JP" altLang="en-US" sz="2000" dirty="0"/>
              <a:t>技能</a:t>
            </a:r>
            <a:endParaRPr kumimoji="1"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2267746" y="0"/>
            <a:ext cx="2880318" cy="72008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思考力，判断力，表現力</a:t>
            </a:r>
            <a:endParaRPr kumimoji="1" lang="ja-JP" altLang="en-US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5148065" y="0"/>
            <a:ext cx="3995936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2800" dirty="0"/>
              <a:t>学びに向かう</a:t>
            </a:r>
            <a:r>
              <a:rPr lang="ja-JP" altLang="ja-JP" sz="2800" dirty="0" smtClean="0"/>
              <a:t>力</a:t>
            </a:r>
            <a:r>
              <a:rPr lang="ja-JP" altLang="en-US" sz="2800" dirty="0" smtClean="0"/>
              <a:t>，</a:t>
            </a:r>
            <a:r>
              <a:rPr lang="ja-JP" altLang="ja-JP" sz="2800" dirty="0" smtClean="0"/>
              <a:t>人間性</a:t>
            </a:r>
            <a:endParaRPr kumimoji="1" lang="ja-JP" altLang="en-US" sz="2800" dirty="0"/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274575437"/>
              </p:ext>
            </p:extLst>
          </p:nvPr>
        </p:nvGraphicFramePr>
        <p:xfrm>
          <a:off x="-378966" y="908720"/>
          <a:ext cx="756084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www.jpnsport.go.jp/anzen/Portals/0/anzen/kenko/siryou/character2/e/E-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28083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6876256" y="908720"/>
            <a:ext cx="2033972" cy="4176463"/>
          </a:xfrm>
          <a:prstGeom prst="rect">
            <a:avLst/>
          </a:prstGeom>
          <a:gradFill flip="none" rotWithShape="1">
            <a:gsLst>
              <a:gs pos="55000">
                <a:srgbClr val="00B050"/>
              </a:gs>
              <a:gs pos="10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他者の成長を喜ぶ</a:t>
            </a:r>
            <a:endParaRPr lang="en-US" altLang="ja-JP" sz="4400" dirty="0">
              <a:solidFill>
                <a:schemeClr val="tx1"/>
              </a:solidFill>
            </a:endParaRPr>
          </a:p>
          <a:p>
            <a:pPr algn="ctr"/>
            <a:endParaRPr lang="en-US" altLang="ja-JP" sz="4400" dirty="0">
              <a:solidFill>
                <a:schemeClr val="tx1"/>
              </a:solidFill>
            </a:endParaRPr>
          </a:p>
          <a:p>
            <a:pPr algn="ctr"/>
            <a:r>
              <a:rPr lang="ja-JP" altLang="en-US" sz="7200" dirty="0">
                <a:solidFill>
                  <a:schemeClr val="tx1"/>
                </a:solidFill>
              </a:rPr>
              <a:t>共生</a:t>
            </a:r>
            <a:endParaRPr lang="en-US" altLang="ja-JP" sz="7200" dirty="0">
              <a:solidFill>
                <a:schemeClr val="tx1"/>
              </a:solidFill>
            </a:endParaRPr>
          </a:p>
        </p:txBody>
      </p:sp>
      <p:pic>
        <p:nvPicPr>
          <p:cNvPr id="9" name="図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7152"/>
            <a:ext cx="3112339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82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23528" y="409604"/>
            <a:ext cx="3456384" cy="648072"/>
          </a:xfrm>
          <a:prstGeom prst="roundRect">
            <a:avLst>
              <a:gd name="adj" fmla="val 635"/>
            </a:avLst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57150" dist="38100" dir="5400000" algn="ctr" rotWithShape="0">
              <a:sysClr val="windowText" lastClr="000000">
                <a:shade val="9000"/>
                <a:alpha val="48000"/>
                <a:satMod val="105000"/>
              </a:sys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HGP明朝E"/>
                <a:cs typeface="+mn-cs"/>
              </a:rPr>
              <a:t>研究の視点２</a:t>
            </a:r>
            <a:endParaRPr kumimoji="0" lang="en-US" altLang="ja-JP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創英角ｺﾞｼｯｸUB" panose="020B0909000000000000" pitchFamily="49" charset="-128"/>
              <a:ea typeface="HGP明朝E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1135" y="342900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67544" y="2303385"/>
            <a:ext cx="7920880" cy="2989893"/>
          </a:xfrm>
          <a:prstGeom prst="roundRect">
            <a:avLst>
              <a:gd name="adj" fmla="val 63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ja-JP" altLang="en-US" sz="6000" dirty="0">
                <a:solidFill>
                  <a:prstClr val="white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三つの資質・能力</a:t>
            </a:r>
            <a:r>
              <a:rPr lang="ja-JP" altLang="en-US" sz="6000" dirty="0" smtClean="0">
                <a:solidFill>
                  <a:prstClr val="white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</a:t>
            </a:r>
            <a:endParaRPr lang="en-US" altLang="ja-JP" sz="6000" dirty="0" smtClean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ja-JP" altLang="en-US" sz="6000" dirty="0" smtClean="0">
                <a:solidFill>
                  <a:prstClr val="white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関係性</a:t>
            </a:r>
            <a:r>
              <a:rPr lang="ja-JP" altLang="en-US" sz="6000" dirty="0">
                <a:solidFill>
                  <a:prstClr val="white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を</a:t>
            </a:r>
            <a:r>
              <a:rPr lang="ja-JP" altLang="en-US" sz="6000" dirty="0" smtClean="0">
                <a:solidFill>
                  <a:prstClr val="white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踏まえた</a:t>
            </a:r>
            <a:endParaRPr lang="en-US" altLang="ja-JP" sz="6000" dirty="0" smtClean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ja-JP" altLang="en-US" sz="6000" dirty="0" smtClean="0">
                <a:solidFill>
                  <a:prstClr val="white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学習</a:t>
            </a:r>
            <a:r>
              <a:rPr lang="ja-JP" altLang="en-US" sz="6000" dirty="0">
                <a:solidFill>
                  <a:prstClr val="white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過程の在り方</a:t>
            </a:r>
          </a:p>
        </p:txBody>
      </p:sp>
    </p:spTree>
    <p:extLst>
      <p:ext uri="{BB962C8B-B14F-4D97-AF65-F5344CB8AC3E}">
        <p14:creationId xmlns:p14="http://schemas.microsoft.com/office/powerpoint/2010/main" val="226955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1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6633"/>
            <a:ext cx="8671979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" name="正方形/長方形 7168"/>
          <p:cNvSpPr/>
          <p:nvPr/>
        </p:nvSpPr>
        <p:spPr>
          <a:xfrm>
            <a:off x="1115616" y="908720"/>
            <a:ext cx="7704856" cy="3785652"/>
          </a:xfrm>
          <a:prstGeom prst="rect">
            <a:avLst/>
          </a:prstGeom>
          <a:gradFill flip="none" rotWithShape="1">
            <a:gsLst>
              <a:gs pos="74000">
                <a:srgbClr val="FFC000">
                  <a:tint val="66000"/>
                  <a:satMod val="160000"/>
                </a:srgbClr>
              </a:gs>
              <a:gs pos="54000">
                <a:srgbClr val="FF9900"/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6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02070" y="5013176"/>
            <a:ext cx="8644517" cy="1642669"/>
          </a:xfrm>
          <a:prstGeom prst="rect">
            <a:avLst/>
          </a:prstGeom>
          <a:gradFill flip="none" rotWithShape="1">
            <a:gsLst>
              <a:gs pos="55000">
                <a:srgbClr val="00B050"/>
              </a:gs>
              <a:gs pos="10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4800" dirty="0"/>
              <a:t>三つの資質・能力の関連性を踏まえた単元指導計画</a:t>
            </a:r>
            <a:endParaRPr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15616" y="908720"/>
            <a:ext cx="2952328" cy="37856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60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+mn-ea"/>
              </a:rPr>
              <a:t>課題</a:t>
            </a:r>
            <a:r>
              <a:rPr lang="ja-JP" altLang="en-US" sz="6000" dirty="0">
                <a:solidFill>
                  <a:schemeClr val="bg1"/>
                </a:solidFill>
                <a:latin typeface="+mn-ea"/>
              </a:rPr>
              <a:t>を</a:t>
            </a:r>
            <a:endParaRPr lang="en-US" altLang="ja-JP" sz="60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6000" dirty="0" smtClean="0">
                <a:solidFill>
                  <a:schemeClr val="bg1"/>
                </a:solidFill>
                <a:latin typeface="+mn-ea"/>
              </a:rPr>
              <a:t>つかむ</a:t>
            </a:r>
            <a:endParaRPr lang="en-US" altLang="ja-JP" sz="6000" dirty="0" smtClean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ja-JP" sz="6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67944" y="908720"/>
            <a:ext cx="4752528" cy="37856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60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6000" dirty="0">
                <a:solidFill>
                  <a:schemeClr val="bg1"/>
                </a:solidFill>
                <a:latin typeface="+mn-ea"/>
              </a:rPr>
              <a:t>課題解決に　取り組む</a:t>
            </a:r>
            <a:endParaRPr lang="en-US" altLang="ja-JP" sz="6000" dirty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ja-JP" sz="60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01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53" grpId="0" animBg="1"/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23528" y="409604"/>
            <a:ext cx="3456384" cy="648072"/>
          </a:xfrm>
          <a:prstGeom prst="roundRect">
            <a:avLst>
              <a:gd name="adj" fmla="val 635"/>
            </a:avLst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57150" dist="38100" dir="5400000" algn="ctr" rotWithShape="0">
              <a:sysClr val="windowText" lastClr="000000">
                <a:shade val="9000"/>
                <a:alpha val="48000"/>
                <a:satMod val="105000"/>
              </a:sys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HGP明朝E"/>
                <a:cs typeface="+mn-cs"/>
              </a:rPr>
              <a:t>研究の視点３</a:t>
            </a:r>
            <a:endParaRPr kumimoji="0" lang="en-US" altLang="ja-JP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創英角ｺﾞｼｯｸUB" panose="020B0909000000000000" pitchFamily="49" charset="-128"/>
              <a:ea typeface="HGP明朝E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1135" y="342900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67544" y="2303385"/>
            <a:ext cx="7920880" cy="2989893"/>
          </a:xfrm>
          <a:prstGeom prst="roundRect">
            <a:avLst>
              <a:gd name="adj" fmla="val 63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ja-JP" altLang="en-US" sz="6000" dirty="0">
                <a:solidFill>
                  <a:prstClr val="white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三つの資質・能力</a:t>
            </a:r>
            <a:r>
              <a:rPr lang="ja-JP" altLang="en-US" sz="6000" dirty="0" smtClean="0">
                <a:solidFill>
                  <a:prstClr val="white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を</a:t>
            </a:r>
            <a:endParaRPr lang="en-US" altLang="ja-JP" sz="6000" dirty="0" smtClean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ja-JP" altLang="en-US" sz="6000" dirty="0" smtClean="0">
                <a:solidFill>
                  <a:prstClr val="white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育む</a:t>
            </a:r>
            <a:r>
              <a:rPr lang="ja-JP" altLang="en-US" sz="6000" dirty="0">
                <a:solidFill>
                  <a:prstClr val="white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ため</a:t>
            </a:r>
            <a:r>
              <a:rPr lang="ja-JP" altLang="en-US" sz="6000" dirty="0" smtClean="0">
                <a:solidFill>
                  <a:prstClr val="white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の指導</a:t>
            </a:r>
            <a:r>
              <a:rPr lang="ja-JP" altLang="en-US" sz="6000" dirty="0">
                <a:solidFill>
                  <a:prstClr val="white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と評価</a:t>
            </a:r>
          </a:p>
        </p:txBody>
      </p:sp>
    </p:spTree>
    <p:extLst>
      <p:ext uri="{BB962C8B-B14F-4D97-AF65-F5344CB8AC3E}">
        <p14:creationId xmlns:p14="http://schemas.microsoft.com/office/powerpoint/2010/main" val="14822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6"/>
          <p:cNvSpPr>
            <a:spLocks noGrp="1"/>
          </p:cNvSpPr>
          <p:nvPr>
            <p:ph type="title" idx="4294967295"/>
          </p:nvPr>
        </p:nvSpPr>
        <p:spPr>
          <a:xfrm>
            <a:off x="323528" y="692696"/>
            <a:ext cx="7992888" cy="938368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chemeClr val="tx1"/>
                </a:solidFill>
                <a:latin typeface="+mn-ea"/>
                <a:ea typeface="+mn-ea"/>
              </a:rPr>
              <a:t>主体的、協働的な学びが</a:t>
            </a:r>
            <a:r>
              <a:rPr lang="en-US" altLang="ja-JP" dirty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ja-JP" dirty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  <a:ea typeface="+mn-ea"/>
              </a:rPr>
              <a:t>より充実するために・・・</a:t>
            </a:r>
            <a:endParaRPr kumimoji="1" lang="ja-JP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5" name="図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4" y="1988840"/>
            <a:ext cx="1368152" cy="1330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角丸四角形吹き出し 3"/>
          <p:cNvSpPr/>
          <p:nvPr/>
        </p:nvSpPr>
        <p:spPr>
          <a:xfrm>
            <a:off x="2339752" y="1988840"/>
            <a:ext cx="5838437" cy="1368152"/>
          </a:xfrm>
          <a:prstGeom prst="wedgeRoundRectCallout">
            <a:avLst>
              <a:gd name="adj1" fmla="val -60649"/>
              <a:gd name="adj2" fmla="val 25438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schemeClr val="bg1"/>
                </a:solidFill>
              </a:rPr>
              <a:t>ひと</a:t>
            </a:r>
            <a:r>
              <a:rPr kumimoji="1" lang="ja-JP" altLang="en-US" sz="4000" dirty="0">
                <a:solidFill>
                  <a:schemeClr val="bg1"/>
                </a:solidFill>
              </a:rPr>
              <a:t>かき</a:t>
            </a:r>
            <a:r>
              <a:rPr kumimoji="1" lang="ja-JP" altLang="en-US" sz="4000" dirty="0" smtClean="0">
                <a:solidFill>
                  <a:schemeClr val="bg1"/>
                </a:solidFill>
              </a:rPr>
              <a:t>で長く進むには、</a:t>
            </a:r>
            <a:endParaRPr kumimoji="1" lang="en-US" altLang="ja-JP" sz="4000" dirty="0" smtClean="0">
              <a:solidFill>
                <a:schemeClr val="bg1"/>
              </a:solidFill>
            </a:endParaRPr>
          </a:p>
          <a:p>
            <a:r>
              <a:rPr kumimoji="1" lang="ja-JP" altLang="en-US" sz="4000" dirty="0" smtClean="0">
                <a:solidFill>
                  <a:schemeClr val="bg1"/>
                </a:solidFill>
              </a:rPr>
              <a:t>どうしたらよいかな。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683568" y="3573016"/>
            <a:ext cx="5838437" cy="1368152"/>
          </a:xfrm>
          <a:prstGeom prst="wedgeRoundRectCallout">
            <a:avLst>
              <a:gd name="adj1" fmla="val 58989"/>
              <a:gd name="adj2" fmla="val 2232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schemeClr val="bg1"/>
                </a:solidFill>
              </a:rPr>
              <a:t>できるだけ水を長くかける</a:t>
            </a:r>
            <a:endParaRPr kumimoji="1" lang="en-US" altLang="ja-JP" sz="4000" dirty="0" smtClean="0">
              <a:solidFill>
                <a:schemeClr val="bg1"/>
              </a:solidFill>
            </a:endParaRPr>
          </a:p>
          <a:p>
            <a:r>
              <a:rPr kumimoji="1" lang="ja-JP" altLang="en-US" sz="4000" dirty="0" smtClean="0">
                <a:solidFill>
                  <a:schemeClr val="bg1"/>
                </a:solidFill>
              </a:rPr>
              <a:t>ようにするかなあ。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2339752" y="5181188"/>
            <a:ext cx="5838437" cy="1368152"/>
          </a:xfrm>
          <a:prstGeom prst="wedgeRoundRectCallout">
            <a:avLst>
              <a:gd name="adj1" fmla="val -60649"/>
              <a:gd name="adj2" fmla="val 25438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bg1"/>
                </a:solidFill>
              </a:rPr>
              <a:t>手</a:t>
            </a:r>
            <a:r>
              <a:rPr lang="ja-JP" altLang="en-US" sz="4000" dirty="0" smtClean="0">
                <a:solidFill>
                  <a:schemeClr val="bg1"/>
                </a:solidFill>
              </a:rPr>
              <a:t>は、どこまでかくと</a:t>
            </a:r>
            <a:endParaRPr lang="en-US" altLang="ja-JP" sz="4000" dirty="0" smtClean="0">
              <a:solidFill>
                <a:schemeClr val="bg1"/>
              </a:solidFill>
            </a:endParaRPr>
          </a:p>
          <a:p>
            <a:r>
              <a:rPr lang="ja-JP" altLang="en-US" sz="4000" dirty="0" smtClean="0">
                <a:solidFill>
                  <a:schemeClr val="bg1"/>
                </a:solidFill>
              </a:rPr>
              <a:t>いいのかな。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4" y="5181188"/>
            <a:ext cx="1368152" cy="133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8" l="4000" r="94857">
                        <a14:foregroundMark x1="35429" y1="12707" x2="35429" y2="12707"/>
                        <a14:foregroundMark x1="69714" y1="16022" x2="69714" y2="16022"/>
                        <a14:foregroundMark x1="61143" y1="10497" x2="61143" y2="10497"/>
                        <a14:foregroundMark x1="33143" y1="19337" x2="33143" y2="19337"/>
                        <a14:foregroundMark x1="32571" y1="13812" x2="32571" y2="13812"/>
                        <a14:foregroundMark x1="60000" y1="14365" x2="60000" y2="14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67" y="3573016"/>
            <a:ext cx="1352258" cy="139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6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72008" y="32257"/>
            <a:ext cx="9252520" cy="1380519"/>
          </a:xfrm>
          <a:prstGeom prst="rect">
            <a:avLst/>
          </a:prstGeom>
          <a:solidFill>
            <a:srgbClr val="00330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2800" kern="0" dirty="0" smtClean="0">
                <a:solidFill>
                  <a:prstClr val="white"/>
                </a:solidFill>
              </a:rPr>
              <a:t>　研究</a:t>
            </a:r>
            <a:r>
              <a:rPr kumimoji="0" lang="ja-JP" altLang="en-US" sz="2800" kern="0" dirty="0">
                <a:solidFill>
                  <a:prstClr val="white"/>
                </a:solidFill>
              </a:rPr>
              <a:t>主題の迫るための</a:t>
            </a:r>
            <a:r>
              <a:rPr kumimoji="0" lang="ja-JP" altLang="en-US" sz="2800" kern="0" dirty="0" smtClean="0">
                <a:solidFill>
                  <a:prstClr val="white"/>
                </a:solidFill>
              </a:rPr>
              <a:t>手立て</a:t>
            </a:r>
            <a:r>
              <a:rPr kumimoji="0" lang="ja-JP" altLang="en-US" sz="2800" kern="0" dirty="0">
                <a:solidFill>
                  <a:prstClr val="white"/>
                </a:solidFill>
              </a:rPr>
              <a:t>①</a:t>
            </a:r>
            <a:endParaRPr kumimoji="0" lang="en-US" altLang="ja-JP" sz="2800" kern="0" dirty="0">
              <a:solidFill>
                <a:prstClr val="white"/>
              </a:solidFill>
            </a:endParaRPr>
          </a:p>
          <a:p>
            <a:pPr lvl="0"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3600" kern="0" dirty="0">
                <a:solidFill>
                  <a:srgbClr val="FFCC00"/>
                </a:solidFill>
                <a:latin typeface="HG創英角ｺﾞｼｯｸUB" panose="020B0909000000000000" pitchFamily="49" charset="-128"/>
              </a:rPr>
              <a:t>自己の課題に気付くための課題解決的な学習</a:t>
            </a:r>
            <a:endParaRPr kumimoji="0" lang="en-US" altLang="ja-JP" sz="3600" kern="0" dirty="0">
              <a:solidFill>
                <a:srgbClr val="FFCC00"/>
              </a:solidFill>
              <a:latin typeface="HG創英角ｺﾞｼｯｸUB" panose="020B0909000000000000" pitchFamily="49" charset="-12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0" y="1556792"/>
            <a:ext cx="8577862" cy="515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39552" y="2021582"/>
            <a:ext cx="792088" cy="4647778"/>
          </a:xfrm>
          <a:prstGeom prst="rect">
            <a:avLst/>
          </a:prstGeom>
          <a:solidFill>
            <a:srgbClr val="D9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</a:rPr>
              <a:t>泳法のポイントを</a:t>
            </a:r>
            <a:r>
              <a:rPr lang="ja-JP" altLang="en-US" sz="3200" dirty="0">
                <a:solidFill>
                  <a:schemeClr val="bg1"/>
                </a:solidFill>
              </a:rPr>
              <a:t>考える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31639" y="2021582"/>
            <a:ext cx="3199901" cy="4647778"/>
          </a:xfrm>
          <a:prstGeom prst="rect">
            <a:avLst/>
          </a:prstGeom>
          <a:solidFill>
            <a:srgbClr val="8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</a:rPr>
              <a:t>自分たち</a:t>
            </a:r>
            <a:r>
              <a:rPr lang="ja-JP" altLang="en-US" sz="4000" dirty="0" smtClean="0">
                <a:solidFill>
                  <a:schemeClr val="bg1"/>
                </a:solidFill>
              </a:rPr>
              <a:t>で</a:t>
            </a:r>
            <a:endParaRPr lang="en-US" altLang="ja-JP" sz="40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4000" dirty="0" smtClean="0">
                <a:solidFill>
                  <a:schemeClr val="bg1"/>
                </a:solidFill>
              </a:rPr>
              <a:t>考えた</a:t>
            </a:r>
            <a:r>
              <a:rPr lang="ja-JP" altLang="en-US" sz="4000" dirty="0">
                <a:solidFill>
                  <a:schemeClr val="bg1"/>
                </a:solidFill>
              </a:rPr>
              <a:t>泳法</a:t>
            </a:r>
            <a:r>
              <a:rPr lang="ja-JP" altLang="en-US" sz="4000" dirty="0" smtClean="0">
                <a:solidFill>
                  <a:schemeClr val="bg1"/>
                </a:solidFill>
              </a:rPr>
              <a:t>の</a:t>
            </a:r>
            <a:endParaRPr lang="en-US" altLang="ja-JP" sz="40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4000" dirty="0" smtClean="0">
                <a:solidFill>
                  <a:schemeClr val="bg1"/>
                </a:solidFill>
              </a:rPr>
              <a:t>ポイントを</a:t>
            </a:r>
            <a:endParaRPr lang="en-US" altLang="ja-JP" sz="40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4000" dirty="0" smtClean="0">
                <a:solidFill>
                  <a:schemeClr val="bg1"/>
                </a:solidFill>
              </a:rPr>
              <a:t>押さえた</a:t>
            </a:r>
            <a:r>
              <a:rPr lang="ja-JP" altLang="en-US" sz="4000" dirty="0">
                <a:solidFill>
                  <a:schemeClr val="bg1"/>
                </a:solidFill>
              </a:rPr>
              <a:t>泳ぎ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531541" y="2021582"/>
            <a:ext cx="832547" cy="4647778"/>
          </a:xfrm>
          <a:prstGeom prst="rect">
            <a:avLst/>
          </a:prstGeom>
          <a:solidFill>
            <a:srgbClr val="53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</a:rPr>
              <a:t>ポイント</a:t>
            </a:r>
            <a:r>
              <a:rPr kumimoji="1" lang="ja-JP" altLang="en-US" sz="3600" dirty="0">
                <a:solidFill>
                  <a:schemeClr val="bg1"/>
                </a:solidFill>
              </a:rPr>
              <a:t>をまとめる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156176" y="2021582"/>
            <a:ext cx="2664295" cy="4647778"/>
          </a:xfrm>
          <a:prstGeom prst="rect">
            <a:avLst/>
          </a:prstGeom>
          <a:solidFill>
            <a:srgbClr val="00BC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</a:rPr>
              <a:t>練習方法や泳力に合った場を選択</a:t>
            </a:r>
            <a:r>
              <a:rPr lang="ja-JP" altLang="en-US" sz="4000" dirty="0" smtClean="0">
                <a:solidFill>
                  <a:schemeClr val="bg1"/>
                </a:solidFill>
              </a:rPr>
              <a:t>して</a:t>
            </a:r>
            <a:endParaRPr lang="en-US" altLang="ja-JP" sz="40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4000" dirty="0" smtClean="0">
                <a:solidFill>
                  <a:schemeClr val="bg1"/>
                </a:solidFill>
              </a:rPr>
              <a:t>学び合う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70732" y="2021582"/>
            <a:ext cx="785444" cy="4647778"/>
          </a:xfrm>
          <a:prstGeom prst="rect">
            <a:avLst/>
          </a:prstGeom>
          <a:solidFill>
            <a:srgbClr val="00E3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</a:rPr>
              <a:t>自らの課題を見付ける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36512" y="32257"/>
            <a:ext cx="9180512" cy="1380519"/>
          </a:xfrm>
          <a:prstGeom prst="rect">
            <a:avLst/>
          </a:prstGeom>
          <a:solidFill>
            <a:srgbClr val="00330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2800" kern="0" dirty="0" smtClean="0">
                <a:solidFill>
                  <a:prstClr val="white"/>
                </a:solidFill>
              </a:rPr>
              <a:t>　研究</a:t>
            </a:r>
            <a:r>
              <a:rPr kumimoji="0" lang="ja-JP" altLang="en-US" sz="2800" kern="0" dirty="0">
                <a:solidFill>
                  <a:prstClr val="white"/>
                </a:solidFill>
              </a:rPr>
              <a:t>主題の迫るための</a:t>
            </a:r>
            <a:r>
              <a:rPr kumimoji="0" lang="ja-JP" altLang="en-US" sz="2800" kern="0" dirty="0" smtClean="0">
                <a:solidFill>
                  <a:prstClr val="white"/>
                </a:solidFill>
              </a:rPr>
              <a:t>手立て②</a:t>
            </a:r>
            <a:endParaRPr kumimoji="0" lang="en-US" altLang="ja-JP" sz="2800" kern="0" dirty="0">
              <a:solidFill>
                <a:prstClr val="white"/>
              </a:solidFill>
            </a:endParaRPr>
          </a:p>
          <a:p>
            <a:pPr lvl="0"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4400" kern="0" dirty="0">
                <a:solidFill>
                  <a:srgbClr val="FFCC00"/>
                </a:solidFill>
                <a:latin typeface="HG創英角ｺﾞｼｯｸUB" panose="020B0909000000000000" pitchFamily="49" charset="-128"/>
              </a:rPr>
              <a:t>単元を通して行う小集団活動</a:t>
            </a:r>
            <a:endParaRPr kumimoji="0" lang="en-US" altLang="ja-JP" sz="4400" kern="0" dirty="0">
              <a:solidFill>
                <a:srgbClr val="FFCC00"/>
              </a:solidFill>
              <a:latin typeface="HG創英角ｺﾞｼｯｸUB" panose="020B0909000000000000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0917" y="5013176"/>
            <a:ext cx="8644517" cy="1361258"/>
          </a:xfrm>
          <a:prstGeom prst="rect">
            <a:avLst/>
          </a:prstGeom>
          <a:gradFill flip="none" rotWithShape="1">
            <a:gsLst>
              <a:gs pos="55000">
                <a:srgbClr val="00B050"/>
              </a:gs>
              <a:gs pos="10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 smtClean="0"/>
              <a:t>必ず</a:t>
            </a:r>
            <a:r>
              <a:rPr lang="ja-JP" altLang="en-US" sz="4800" dirty="0"/>
              <a:t>でき</a:t>
            </a:r>
            <a:r>
              <a:rPr lang="ja-JP" altLang="en-US" sz="4800" dirty="0" err="1" smtClean="0"/>
              <a:t>ばえや</a:t>
            </a:r>
            <a:r>
              <a:rPr lang="ja-JP" altLang="en-US" sz="4800" dirty="0" smtClean="0"/>
              <a:t>、</a:t>
            </a:r>
            <a:r>
              <a:rPr lang="ja-JP" altLang="en-US" sz="4800" dirty="0"/>
              <a:t>考え</a:t>
            </a:r>
            <a:r>
              <a:rPr lang="ja-JP" altLang="en-US" sz="4800" dirty="0" smtClean="0"/>
              <a:t>を</a:t>
            </a:r>
            <a:r>
              <a:rPr lang="ja-JP" altLang="en-US" sz="4800" dirty="0"/>
              <a:t>伝える</a:t>
            </a:r>
            <a:endParaRPr lang="ja-JP" altLang="en-US" sz="4800" dirty="0">
              <a:solidFill>
                <a:schemeClr val="tx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68" y="2113991"/>
            <a:ext cx="2989825" cy="2242369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6228184" y="3695272"/>
            <a:ext cx="2707250" cy="1051632"/>
          </a:xfrm>
          <a:prstGeom prst="wedgeRoundRectCallout">
            <a:avLst>
              <a:gd name="adj1" fmla="val -72256"/>
              <a:gd name="adj2" fmla="val -49342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どうだった？</a:t>
            </a:r>
            <a:endParaRPr kumimoji="1" lang="ja-JP" altLang="en-US" sz="32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62157" y="2113991"/>
            <a:ext cx="2742223" cy="2107097"/>
          </a:xfrm>
          <a:prstGeom prst="wedgeRoundRectCallout">
            <a:avLst>
              <a:gd name="adj1" fmla="val 64314"/>
              <a:gd name="adj2" fmla="val 9229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しっかりと</a:t>
            </a:r>
            <a:endParaRPr lang="en-US" altLang="ja-JP" sz="3200" dirty="0" smtClean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足首を曲げてけっていたね。</a:t>
            </a:r>
            <a:endParaRPr kumimoji="1" lang="ja-JP" altLang="en-US" sz="32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6228184" y="1988840"/>
            <a:ext cx="2707250" cy="1440160"/>
          </a:xfrm>
          <a:prstGeom prst="wedgeRoundRectCallout">
            <a:avLst>
              <a:gd name="adj1" fmla="val -88206"/>
              <a:gd name="adj2" fmla="val 11505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親指</a:t>
            </a:r>
            <a:r>
              <a:rPr lang="ja-JP" altLang="en-US" sz="32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r>
              <a:rPr lang="ja-JP" altLang="en-US" sz="32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外</a:t>
            </a:r>
            <a:r>
              <a:rPr lang="ja-JP" altLang="en-US" sz="32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3200" dirty="0" smtClean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向いて</a:t>
            </a:r>
            <a:r>
              <a:rPr lang="ja-JP" altLang="en-US" sz="32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いる</a:t>
            </a:r>
            <a:r>
              <a:rPr lang="ja-JP" altLang="en-US" sz="32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よ。</a:t>
            </a:r>
            <a:endParaRPr kumimoji="1" lang="ja-JP" altLang="en-US" sz="32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6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36512" y="32257"/>
            <a:ext cx="9252520" cy="1380519"/>
          </a:xfrm>
          <a:prstGeom prst="rect">
            <a:avLst/>
          </a:prstGeom>
          <a:solidFill>
            <a:srgbClr val="00330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2800" kern="0" dirty="0" smtClean="0">
                <a:solidFill>
                  <a:prstClr val="white"/>
                </a:solidFill>
              </a:rPr>
              <a:t>　研究</a:t>
            </a:r>
            <a:r>
              <a:rPr kumimoji="0" lang="ja-JP" altLang="en-US" sz="2800" kern="0" dirty="0">
                <a:solidFill>
                  <a:prstClr val="white"/>
                </a:solidFill>
              </a:rPr>
              <a:t>主題の迫るための</a:t>
            </a:r>
            <a:r>
              <a:rPr kumimoji="0" lang="ja-JP" altLang="en-US" sz="2800" kern="0" dirty="0" smtClean="0">
                <a:solidFill>
                  <a:prstClr val="white"/>
                </a:solidFill>
              </a:rPr>
              <a:t>手立て③</a:t>
            </a:r>
            <a:endParaRPr kumimoji="0" lang="en-US" altLang="ja-JP" sz="2800" kern="0" dirty="0">
              <a:solidFill>
                <a:prstClr val="white"/>
              </a:solidFill>
            </a:endParaRPr>
          </a:p>
          <a:p>
            <a:pPr lvl="0"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4400" kern="0" dirty="0">
                <a:solidFill>
                  <a:srgbClr val="FFCC00"/>
                </a:solidFill>
                <a:latin typeface="HG創英角ｺﾞｼｯｸUB" panose="020B0909000000000000" pitchFamily="49" charset="-128"/>
              </a:rPr>
              <a:t>オリエンテーション</a:t>
            </a:r>
            <a:r>
              <a:rPr kumimoji="0" lang="ja-JP" altLang="en-US" sz="4400" kern="0" dirty="0" smtClean="0">
                <a:solidFill>
                  <a:srgbClr val="FFCC00"/>
                </a:solidFill>
                <a:latin typeface="HG創英角ｺﾞｼｯｸUB" panose="020B0909000000000000" pitchFamily="49" charset="-128"/>
              </a:rPr>
              <a:t>の</a:t>
            </a:r>
            <a:r>
              <a:rPr kumimoji="0" lang="ja-JP" altLang="en-US" sz="4400" kern="0" dirty="0">
                <a:solidFill>
                  <a:srgbClr val="FFCC00"/>
                </a:solidFill>
                <a:latin typeface="HG創英角ｺﾞｼｯｸUB" panose="020B0909000000000000" pitchFamily="49" charset="-128"/>
              </a:rPr>
              <a:t>工夫</a:t>
            </a:r>
            <a:endParaRPr kumimoji="0" lang="en-US" altLang="ja-JP" sz="4400" kern="0" dirty="0">
              <a:solidFill>
                <a:srgbClr val="FFCC00"/>
              </a:solidFill>
              <a:latin typeface="HG創英角ｺﾞｼｯｸUB" panose="020B0909000000000000" pitchFamily="49" charset="-128"/>
            </a:endParaRPr>
          </a:p>
        </p:txBody>
      </p:sp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3324212954"/>
              </p:ext>
            </p:extLst>
          </p:nvPr>
        </p:nvGraphicFramePr>
        <p:xfrm>
          <a:off x="339316" y="1385846"/>
          <a:ext cx="8496944" cy="3555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15026" y="5517232"/>
            <a:ext cx="9112423" cy="1217242"/>
          </a:xfrm>
          <a:prstGeom prst="rect">
            <a:avLst/>
          </a:prstGeom>
          <a:gradFill flip="none" rotWithShape="1">
            <a:gsLst>
              <a:gs pos="55000">
                <a:srgbClr val="00B050"/>
              </a:gs>
              <a:gs pos="10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/>
              <a:t>単元を通した学びのイメージの共有</a:t>
            </a:r>
            <a:endParaRPr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3131840" y="4869160"/>
            <a:ext cx="2448272" cy="792088"/>
          </a:xfrm>
          <a:prstGeom prst="downArrow">
            <a:avLst>
              <a:gd name="adj1" fmla="val 32762"/>
              <a:gd name="adj2" fmla="val 522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50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72008" y="32257"/>
            <a:ext cx="9252520" cy="1380519"/>
          </a:xfrm>
          <a:prstGeom prst="rect">
            <a:avLst/>
          </a:prstGeom>
          <a:solidFill>
            <a:srgbClr val="00330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2800" kern="0" dirty="0" smtClean="0">
                <a:solidFill>
                  <a:prstClr val="white"/>
                </a:solidFill>
              </a:rPr>
              <a:t>　研究</a:t>
            </a:r>
            <a:r>
              <a:rPr kumimoji="0" lang="ja-JP" altLang="en-US" sz="2800" kern="0" dirty="0">
                <a:solidFill>
                  <a:prstClr val="white"/>
                </a:solidFill>
              </a:rPr>
              <a:t>主題の迫るための</a:t>
            </a:r>
            <a:r>
              <a:rPr kumimoji="0" lang="ja-JP" altLang="en-US" sz="2800" kern="0" dirty="0" smtClean="0">
                <a:solidFill>
                  <a:prstClr val="white"/>
                </a:solidFill>
              </a:rPr>
              <a:t>手立て③</a:t>
            </a:r>
            <a:endParaRPr kumimoji="0" lang="en-US" altLang="ja-JP" sz="2800" kern="0" dirty="0">
              <a:solidFill>
                <a:prstClr val="white"/>
              </a:solidFill>
            </a:endParaRPr>
          </a:p>
          <a:p>
            <a:pPr lvl="0"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4400" kern="0" dirty="0">
                <a:solidFill>
                  <a:srgbClr val="FFCC00"/>
                </a:solidFill>
                <a:latin typeface="HG創英角ｺﾞｼｯｸUB" panose="020B0909000000000000" pitchFamily="49" charset="-128"/>
              </a:rPr>
              <a:t>オリエンテーションの工夫</a:t>
            </a:r>
            <a:endParaRPr kumimoji="0" lang="en-US" altLang="ja-JP" sz="4400" kern="0" dirty="0">
              <a:solidFill>
                <a:srgbClr val="FFCC00"/>
              </a:solidFill>
              <a:latin typeface="HG創英角ｺﾞｼｯｸUB" panose="020B0909000000000000" pitchFamily="49" charset="-128"/>
            </a:endParaRPr>
          </a:p>
        </p:txBody>
      </p:sp>
      <p:sp>
        <p:nvSpPr>
          <p:cNvPr id="6" name="タイトル 6"/>
          <p:cNvSpPr>
            <a:spLocks noGrp="1"/>
          </p:cNvSpPr>
          <p:nvPr>
            <p:ph type="title" idx="4294967295"/>
          </p:nvPr>
        </p:nvSpPr>
        <p:spPr>
          <a:xfrm>
            <a:off x="1331640" y="1196752"/>
            <a:ext cx="617886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+mn-ea"/>
                <a:ea typeface="+mn-ea"/>
              </a:rPr>
              <a:t>クロール・平泳ぎの映像を視聴する</a:t>
            </a:r>
            <a:endParaRPr kumimoji="1" lang="ja-JP" altLang="en-US" sz="3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9512" y="5301208"/>
            <a:ext cx="8731913" cy="1222501"/>
          </a:xfrm>
          <a:prstGeom prst="rect">
            <a:avLst/>
          </a:prstGeom>
          <a:gradFill flip="none" rotWithShape="1">
            <a:gsLst>
              <a:gs pos="55000">
                <a:srgbClr val="00B050"/>
              </a:gs>
              <a:gs pos="10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/>
              <a:t>イメージ</a:t>
            </a:r>
            <a:r>
              <a:rPr lang="ja-JP" altLang="en-US" sz="4800" dirty="0" smtClean="0"/>
              <a:t>や</a:t>
            </a:r>
            <a:r>
              <a:rPr lang="ja-JP" altLang="en-US" sz="4800" dirty="0"/>
              <a:t>ポイント</a:t>
            </a:r>
            <a:r>
              <a:rPr lang="ja-JP" altLang="en-US" sz="4800" dirty="0" smtClean="0"/>
              <a:t>を共有する</a:t>
            </a:r>
            <a:endParaRPr lang="ja-JP" altLang="en-US" sz="4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8" b="100000" l="1569" r="949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4944"/>
            <a:ext cx="1656184" cy="207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165">
                        <a14:foregroundMark x1="57798" y1="66279" x2="57798" y2="66279"/>
                        <a14:foregroundMark x1="36697" y1="68314" x2="36697" y2="68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58000"/>
            <a:ext cx="1296144" cy="204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コンテンツ プレースホルダー 4">
            <a:extLst>
              <a:ext uri="{FF2B5EF4-FFF2-40B4-BE49-F238E27FC236}">
                <a16:creationId xmlns="" xmlns:a16="http://schemas.microsoft.com/office/drawing/2014/main" id="{BE302213-5DED-4443-B5EA-7439FBE6F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88683"/>
            <a:ext cx="4104456" cy="3063516"/>
          </a:xfrm>
        </p:spPr>
      </p:pic>
    </p:spTree>
    <p:extLst>
      <p:ext uri="{BB962C8B-B14F-4D97-AF65-F5344CB8AC3E}">
        <p14:creationId xmlns:p14="http://schemas.microsoft.com/office/powerpoint/2010/main" val="3448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72008" y="32257"/>
            <a:ext cx="9252520" cy="1380519"/>
          </a:xfrm>
          <a:prstGeom prst="rect">
            <a:avLst/>
          </a:prstGeom>
          <a:solidFill>
            <a:srgbClr val="00330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2800" kern="0" dirty="0" smtClean="0">
                <a:solidFill>
                  <a:prstClr val="white"/>
                </a:solidFill>
              </a:rPr>
              <a:t>　研究</a:t>
            </a:r>
            <a:r>
              <a:rPr kumimoji="0" lang="ja-JP" altLang="en-US" sz="2800" kern="0" dirty="0">
                <a:solidFill>
                  <a:prstClr val="white"/>
                </a:solidFill>
              </a:rPr>
              <a:t>主題の迫るための</a:t>
            </a:r>
            <a:r>
              <a:rPr kumimoji="0" lang="ja-JP" altLang="en-US" sz="2800" kern="0" dirty="0" smtClean="0">
                <a:solidFill>
                  <a:prstClr val="white"/>
                </a:solidFill>
              </a:rPr>
              <a:t>手立て③</a:t>
            </a:r>
            <a:endParaRPr kumimoji="0" lang="en-US" altLang="ja-JP" sz="2800" kern="0" dirty="0">
              <a:solidFill>
                <a:prstClr val="white"/>
              </a:solidFill>
            </a:endParaRPr>
          </a:p>
          <a:p>
            <a:pPr lvl="0"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4400" kern="0" dirty="0">
                <a:solidFill>
                  <a:srgbClr val="FFCC00"/>
                </a:solidFill>
                <a:latin typeface="HG創英角ｺﾞｼｯｸUB" panose="020B0909000000000000" pitchFamily="49" charset="-128"/>
              </a:rPr>
              <a:t>オリエンテーションの工夫</a:t>
            </a:r>
            <a:endParaRPr kumimoji="0" lang="en-US" altLang="ja-JP" sz="4400" kern="0" dirty="0">
              <a:solidFill>
                <a:srgbClr val="FFCC00"/>
              </a:solidFill>
              <a:latin typeface="HG創英角ｺﾞｼｯｸUB" panose="020B0909000000000000" pitchFamily="49" charset="-128"/>
            </a:endParaRPr>
          </a:p>
        </p:txBody>
      </p:sp>
      <p:sp>
        <p:nvSpPr>
          <p:cNvPr id="6" name="タイトル 6"/>
          <p:cNvSpPr>
            <a:spLocks noGrp="1"/>
          </p:cNvSpPr>
          <p:nvPr>
            <p:ph type="title" idx="4294967295"/>
          </p:nvPr>
        </p:nvSpPr>
        <p:spPr>
          <a:xfrm>
            <a:off x="444379" y="2060848"/>
            <a:ext cx="8219746" cy="2736304"/>
          </a:xfrm>
        </p:spPr>
        <p:txBody>
          <a:bodyPr>
            <a:noAutofit/>
          </a:bodyPr>
          <a:lstStyle/>
          <a:p>
            <a:pPr algn="ctr"/>
            <a:r>
              <a:rPr lang="ja-JP" altLang="en-US" sz="8000" dirty="0" smtClean="0">
                <a:solidFill>
                  <a:schemeClr val="tx1"/>
                </a:solidFill>
                <a:latin typeface="+mn-ea"/>
                <a:ea typeface="+mn-ea"/>
              </a:rPr>
              <a:t>実際の映像です。</a:t>
            </a:r>
            <a:r>
              <a:rPr lang="en-US" altLang="ja-JP" sz="80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ja-JP" sz="80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ja-JP" altLang="en-US" sz="8000" dirty="0" smtClean="0">
                <a:solidFill>
                  <a:schemeClr val="tx1"/>
                </a:solidFill>
                <a:latin typeface="+mn-ea"/>
                <a:ea typeface="+mn-ea"/>
              </a:rPr>
              <a:t>ご覧ください。</a:t>
            </a:r>
            <a:endParaRPr kumimoji="1" lang="ja-JP" altLang="en-US" sz="8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3275856" y="5013176"/>
            <a:ext cx="2016224" cy="151216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3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381000" y="1341438"/>
            <a:ext cx="8229600" cy="1301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ja-JP" altLang="en-US" sz="4400" u="sng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/>
                <a:ea typeface="HG創英角ｺﾞｼｯｸUB"/>
              </a:rPr>
              <a:t>水泳系領域部会提案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065183" y="3143248"/>
            <a:ext cx="686123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6600" dirty="0">
                <a:solidFill>
                  <a:srgbClr val="FFFF00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１ 研究の構想</a:t>
            </a:r>
          </a:p>
        </p:txBody>
      </p:sp>
    </p:spTree>
    <p:extLst>
      <p:ext uri="{BB962C8B-B14F-4D97-AF65-F5344CB8AC3E}">
        <p14:creationId xmlns:p14="http://schemas.microsoft.com/office/powerpoint/2010/main" val="39994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72008" y="32257"/>
            <a:ext cx="9252520" cy="1380519"/>
          </a:xfrm>
          <a:prstGeom prst="rect">
            <a:avLst/>
          </a:prstGeom>
          <a:solidFill>
            <a:srgbClr val="00330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2800" kern="0" dirty="0" smtClean="0">
                <a:solidFill>
                  <a:prstClr val="white"/>
                </a:solidFill>
              </a:rPr>
              <a:t>　研究</a:t>
            </a:r>
            <a:r>
              <a:rPr kumimoji="0" lang="ja-JP" altLang="en-US" sz="2800" kern="0" dirty="0">
                <a:solidFill>
                  <a:prstClr val="white"/>
                </a:solidFill>
              </a:rPr>
              <a:t>主題の迫るための</a:t>
            </a:r>
            <a:r>
              <a:rPr kumimoji="0" lang="ja-JP" altLang="en-US" sz="2800" kern="0" dirty="0" smtClean="0">
                <a:solidFill>
                  <a:prstClr val="white"/>
                </a:solidFill>
              </a:rPr>
              <a:t>手立て③</a:t>
            </a:r>
            <a:endParaRPr kumimoji="0" lang="en-US" altLang="ja-JP" sz="2800" kern="0" dirty="0">
              <a:solidFill>
                <a:prstClr val="white"/>
              </a:solidFill>
            </a:endParaRPr>
          </a:p>
          <a:p>
            <a:pPr lvl="0"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4400" kern="0" dirty="0">
                <a:solidFill>
                  <a:srgbClr val="FFCC00"/>
                </a:solidFill>
                <a:latin typeface="HG創英角ｺﾞｼｯｸUB" panose="020B0909000000000000" pitchFamily="49" charset="-128"/>
              </a:rPr>
              <a:t>オリエンテーションの工夫</a:t>
            </a:r>
            <a:endParaRPr kumimoji="0" lang="en-US" altLang="ja-JP" sz="4400" kern="0" dirty="0">
              <a:solidFill>
                <a:srgbClr val="FFCC00"/>
              </a:solidFill>
              <a:latin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894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72008" y="32257"/>
            <a:ext cx="9252520" cy="1380519"/>
          </a:xfrm>
          <a:prstGeom prst="rect">
            <a:avLst/>
          </a:prstGeom>
          <a:solidFill>
            <a:srgbClr val="00330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2800" kern="0" dirty="0" smtClean="0">
                <a:solidFill>
                  <a:prstClr val="white"/>
                </a:solidFill>
              </a:rPr>
              <a:t>　研究</a:t>
            </a:r>
            <a:r>
              <a:rPr kumimoji="0" lang="ja-JP" altLang="en-US" sz="2800" kern="0" dirty="0">
                <a:solidFill>
                  <a:prstClr val="white"/>
                </a:solidFill>
              </a:rPr>
              <a:t>主題の迫るための</a:t>
            </a:r>
            <a:r>
              <a:rPr kumimoji="0" lang="ja-JP" altLang="en-US" sz="2800" kern="0" dirty="0" smtClean="0">
                <a:solidFill>
                  <a:prstClr val="white"/>
                </a:solidFill>
              </a:rPr>
              <a:t>手立て③</a:t>
            </a:r>
            <a:endParaRPr kumimoji="0" lang="en-US" altLang="ja-JP" sz="2800" kern="0" dirty="0">
              <a:solidFill>
                <a:prstClr val="white"/>
              </a:solidFill>
            </a:endParaRPr>
          </a:p>
          <a:p>
            <a:pPr lvl="0"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4400" kern="0" dirty="0">
                <a:solidFill>
                  <a:srgbClr val="FFCC00"/>
                </a:solidFill>
                <a:latin typeface="HG創英角ｺﾞｼｯｸUB" panose="020B0909000000000000" pitchFamily="49" charset="-128"/>
              </a:rPr>
              <a:t>オリエンテーションの工夫</a:t>
            </a:r>
            <a:endParaRPr kumimoji="0" lang="en-US" altLang="ja-JP" sz="4400" kern="0" dirty="0">
              <a:solidFill>
                <a:srgbClr val="FFCC00"/>
              </a:solidFill>
              <a:latin typeface="HG創英角ｺﾞｼｯｸUB" panose="020B0909000000000000" pitchFamily="49" charset="-128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3851920" y="1556792"/>
            <a:ext cx="1224136" cy="3816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68805" y="1563525"/>
            <a:ext cx="8037965" cy="8573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</a:rPr>
              <a:t>児童たちが自らポイントを見付ける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68805" y="2607641"/>
            <a:ext cx="8037965" cy="8573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</a:rPr>
              <a:t>グループで共有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68805" y="3645024"/>
            <a:ext cx="8037965" cy="8573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</a:rPr>
              <a:t>泳ぎを通して</a:t>
            </a:r>
            <a:r>
              <a:rPr lang="ja-JP" altLang="en-US" sz="4000" dirty="0" smtClean="0">
                <a:solidFill>
                  <a:schemeClr val="bg1"/>
                </a:solidFill>
              </a:rPr>
              <a:t>自ら</a:t>
            </a:r>
            <a:r>
              <a:rPr lang="ja-JP" altLang="en-US" sz="4000" dirty="0">
                <a:solidFill>
                  <a:schemeClr val="bg1"/>
                </a:solidFill>
              </a:rPr>
              <a:t>学習</a:t>
            </a:r>
            <a:endParaRPr lang="en-US" altLang="ja-JP" sz="4000" dirty="0">
              <a:solidFill>
                <a:schemeClr val="bg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68805" y="5479449"/>
            <a:ext cx="8037965" cy="11899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>
                <a:solidFill>
                  <a:schemeClr val="bg1"/>
                </a:solidFill>
              </a:rPr>
              <a:t>知識を確かなものにする</a:t>
            </a:r>
            <a:endParaRPr lang="en-US" altLang="ja-JP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72008" y="32257"/>
            <a:ext cx="9252520" cy="1380519"/>
          </a:xfrm>
          <a:prstGeom prst="rect">
            <a:avLst/>
          </a:prstGeom>
          <a:solidFill>
            <a:srgbClr val="00330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2800" kern="0" dirty="0" smtClean="0">
                <a:solidFill>
                  <a:prstClr val="white"/>
                </a:solidFill>
              </a:rPr>
              <a:t>　研究</a:t>
            </a:r>
            <a:r>
              <a:rPr kumimoji="0" lang="ja-JP" altLang="en-US" sz="2800" kern="0" dirty="0">
                <a:solidFill>
                  <a:prstClr val="white"/>
                </a:solidFill>
              </a:rPr>
              <a:t>主題の迫るための</a:t>
            </a:r>
            <a:r>
              <a:rPr kumimoji="0" lang="ja-JP" altLang="en-US" sz="2800" kern="0" dirty="0" smtClean="0">
                <a:solidFill>
                  <a:prstClr val="white"/>
                </a:solidFill>
              </a:rPr>
              <a:t>手立て④</a:t>
            </a:r>
            <a:endParaRPr kumimoji="0" lang="en-US" altLang="ja-JP" sz="2800" kern="0" dirty="0">
              <a:solidFill>
                <a:prstClr val="white"/>
              </a:solidFill>
            </a:endParaRPr>
          </a:p>
          <a:p>
            <a:pPr lvl="0"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4000" kern="0" dirty="0">
                <a:solidFill>
                  <a:srgbClr val="FFCC00"/>
                </a:solidFill>
                <a:latin typeface="HG創英角ｺﾞｼｯｸUB" panose="020B0909000000000000" pitchFamily="49" charset="-128"/>
              </a:rPr>
              <a:t>基礎的・基本的な感覚、動きを育む活動</a:t>
            </a:r>
            <a:endParaRPr kumimoji="0" lang="en-US" altLang="ja-JP" sz="4000" kern="0" dirty="0">
              <a:solidFill>
                <a:srgbClr val="FFCC00"/>
              </a:solidFill>
              <a:latin typeface="HG創英角ｺﾞｼｯｸUB" panose="020B0909000000000000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24" y="2330878"/>
            <a:ext cx="4706486" cy="370496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330878"/>
            <a:ext cx="4939952" cy="3704964"/>
          </a:xfrm>
          <a:prstGeom prst="rect">
            <a:avLst/>
          </a:prstGeom>
        </p:spPr>
      </p:pic>
      <p:sp>
        <p:nvSpPr>
          <p:cNvPr id="9" name="タイトル 6"/>
          <p:cNvSpPr>
            <a:spLocks noGrp="1"/>
          </p:cNvSpPr>
          <p:nvPr>
            <p:ph type="title" idx="4294967295"/>
          </p:nvPr>
        </p:nvSpPr>
        <p:spPr>
          <a:xfrm>
            <a:off x="12793" y="1416274"/>
            <a:ext cx="4036368" cy="108012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ja-JP" altLang="en-US" sz="6600" dirty="0" smtClean="0">
                <a:solidFill>
                  <a:schemeClr val="tx1"/>
                </a:solidFill>
                <a:latin typeface="+mn-ea"/>
                <a:ea typeface="+mn-ea"/>
              </a:rPr>
              <a:t>リズム水泳</a:t>
            </a:r>
            <a:endParaRPr kumimoji="1" lang="ja-JP" altLang="en-US" sz="6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55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72008" y="32257"/>
            <a:ext cx="9252520" cy="1380519"/>
          </a:xfrm>
          <a:prstGeom prst="rect">
            <a:avLst/>
          </a:prstGeom>
          <a:solidFill>
            <a:srgbClr val="00330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2800" kern="0" dirty="0" smtClean="0">
                <a:solidFill>
                  <a:prstClr val="white"/>
                </a:solidFill>
              </a:rPr>
              <a:t>　研究</a:t>
            </a:r>
            <a:r>
              <a:rPr kumimoji="0" lang="ja-JP" altLang="en-US" sz="2800" kern="0" dirty="0">
                <a:solidFill>
                  <a:prstClr val="white"/>
                </a:solidFill>
              </a:rPr>
              <a:t>主題の迫るための</a:t>
            </a:r>
            <a:r>
              <a:rPr kumimoji="0" lang="ja-JP" altLang="en-US" sz="2800" kern="0" dirty="0" smtClean="0">
                <a:solidFill>
                  <a:prstClr val="white"/>
                </a:solidFill>
              </a:rPr>
              <a:t>手立て⑤</a:t>
            </a:r>
            <a:endParaRPr kumimoji="0" lang="en-US" altLang="ja-JP" sz="2800" kern="0" dirty="0">
              <a:solidFill>
                <a:prstClr val="white"/>
              </a:solidFill>
            </a:endParaRPr>
          </a:p>
          <a:p>
            <a:pPr lvl="0"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4400" kern="0" dirty="0">
                <a:solidFill>
                  <a:srgbClr val="FFCC00"/>
                </a:solidFill>
                <a:latin typeface="HG創英角ｺﾞｼｯｸUB" panose="020B0909000000000000" pitchFamily="49" charset="-128"/>
              </a:rPr>
              <a:t>自己の記録に挑戦する活動</a:t>
            </a:r>
            <a:endParaRPr kumimoji="0" lang="en-US" altLang="ja-JP" sz="4400" kern="0" dirty="0">
              <a:solidFill>
                <a:srgbClr val="FFCC00"/>
              </a:solidFill>
              <a:latin typeface="HG創英角ｺﾞｼｯｸUB" panose="020B0909000000000000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887236" cy="5040560"/>
          </a:xfrm>
          <a:prstGeom prst="rect">
            <a:avLst/>
          </a:prstGeom>
        </p:spPr>
      </p:pic>
      <p:sp>
        <p:nvSpPr>
          <p:cNvPr id="3" name="タイトル 6"/>
          <p:cNvSpPr>
            <a:spLocks noGrp="1"/>
          </p:cNvSpPr>
          <p:nvPr>
            <p:ph type="title" idx="4294967295"/>
          </p:nvPr>
        </p:nvSpPr>
        <p:spPr>
          <a:xfrm>
            <a:off x="107504" y="1416274"/>
            <a:ext cx="4036368" cy="108012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ja-JP" altLang="en-US" sz="6600" dirty="0">
                <a:solidFill>
                  <a:schemeClr val="tx1"/>
                </a:solidFill>
                <a:latin typeface="+mn-ea"/>
                <a:ea typeface="+mn-ea"/>
              </a:rPr>
              <a:t>スイム駅伝</a:t>
            </a:r>
            <a:endParaRPr kumimoji="1" lang="ja-JP" altLang="en-US" sz="6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55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72008" y="32257"/>
            <a:ext cx="9252520" cy="1380519"/>
          </a:xfrm>
          <a:prstGeom prst="rect">
            <a:avLst/>
          </a:prstGeom>
          <a:solidFill>
            <a:srgbClr val="00330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2800" kern="0" dirty="0" smtClean="0">
                <a:solidFill>
                  <a:prstClr val="white"/>
                </a:solidFill>
              </a:rPr>
              <a:t>　研究</a:t>
            </a:r>
            <a:r>
              <a:rPr kumimoji="0" lang="ja-JP" altLang="en-US" sz="2800" kern="0" dirty="0">
                <a:solidFill>
                  <a:prstClr val="white"/>
                </a:solidFill>
              </a:rPr>
              <a:t>主題の迫るための手立て⑥</a:t>
            </a:r>
            <a:endParaRPr kumimoji="0" lang="en-US" altLang="ja-JP" sz="2800" kern="0" dirty="0">
              <a:solidFill>
                <a:prstClr val="white"/>
              </a:solidFill>
            </a:endParaRPr>
          </a:p>
          <a:p>
            <a:pPr lvl="0"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4400" kern="0" dirty="0" smtClean="0">
                <a:solidFill>
                  <a:srgbClr val="FFCC00"/>
                </a:solidFill>
                <a:latin typeface="HG創英角ｺﾞｼｯｸUB" panose="020B0909000000000000" pitchFamily="49" charset="-128"/>
              </a:rPr>
              <a:t>小集団による学び合い</a:t>
            </a:r>
            <a:r>
              <a:rPr kumimoji="0" lang="ja-JP" altLang="en-US" sz="4400" kern="0" dirty="0">
                <a:solidFill>
                  <a:srgbClr val="FFCC00"/>
                </a:solidFill>
                <a:latin typeface="HG創英角ｺﾞｼｯｸUB" panose="020B0909000000000000" pitchFamily="49" charset="-128"/>
              </a:rPr>
              <a:t>のサイクル</a:t>
            </a:r>
            <a:endParaRPr kumimoji="0" lang="en-US" altLang="ja-JP" sz="4400" kern="0" dirty="0">
              <a:solidFill>
                <a:srgbClr val="FFCC00"/>
              </a:solidFill>
              <a:latin typeface="HG創英角ｺﾞｼｯｸUB" panose="020B0909000000000000" pitchFamily="49" charset="-12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3251071" y="1793174"/>
            <a:ext cx="2893377" cy="1269365"/>
          </a:xfrm>
          <a:custGeom>
            <a:avLst/>
            <a:gdLst>
              <a:gd name="connsiteX0" fmla="*/ 0 w 2893377"/>
              <a:gd name="connsiteY0" fmla="*/ 211565 h 1269365"/>
              <a:gd name="connsiteX1" fmla="*/ 211565 w 2893377"/>
              <a:gd name="connsiteY1" fmla="*/ 0 h 1269365"/>
              <a:gd name="connsiteX2" fmla="*/ 2681812 w 2893377"/>
              <a:gd name="connsiteY2" fmla="*/ 0 h 1269365"/>
              <a:gd name="connsiteX3" fmla="*/ 2893377 w 2893377"/>
              <a:gd name="connsiteY3" fmla="*/ 211565 h 1269365"/>
              <a:gd name="connsiteX4" fmla="*/ 2893377 w 2893377"/>
              <a:gd name="connsiteY4" fmla="*/ 1057800 h 1269365"/>
              <a:gd name="connsiteX5" fmla="*/ 2681812 w 2893377"/>
              <a:gd name="connsiteY5" fmla="*/ 1269365 h 1269365"/>
              <a:gd name="connsiteX6" fmla="*/ 211565 w 2893377"/>
              <a:gd name="connsiteY6" fmla="*/ 1269365 h 1269365"/>
              <a:gd name="connsiteX7" fmla="*/ 0 w 2893377"/>
              <a:gd name="connsiteY7" fmla="*/ 1057800 h 1269365"/>
              <a:gd name="connsiteX8" fmla="*/ 0 w 2893377"/>
              <a:gd name="connsiteY8" fmla="*/ 211565 h 126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3377" h="1269365">
                <a:moveTo>
                  <a:pt x="0" y="211565"/>
                </a:moveTo>
                <a:cubicBezTo>
                  <a:pt x="0" y="94721"/>
                  <a:pt x="94721" y="0"/>
                  <a:pt x="211565" y="0"/>
                </a:cubicBezTo>
                <a:lnTo>
                  <a:pt x="2681812" y="0"/>
                </a:lnTo>
                <a:cubicBezTo>
                  <a:pt x="2798656" y="0"/>
                  <a:pt x="2893377" y="94721"/>
                  <a:pt x="2893377" y="211565"/>
                </a:cubicBezTo>
                <a:lnTo>
                  <a:pt x="2893377" y="1057800"/>
                </a:lnTo>
                <a:cubicBezTo>
                  <a:pt x="2893377" y="1174644"/>
                  <a:pt x="2798656" y="1269365"/>
                  <a:pt x="2681812" y="1269365"/>
                </a:cubicBezTo>
                <a:lnTo>
                  <a:pt x="211565" y="1269365"/>
                </a:lnTo>
                <a:cubicBezTo>
                  <a:pt x="94721" y="1269365"/>
                  <a:pt x="0" y="1174644"/>
                  <a:pt x="0" y="1057800"/>
                </a:cubicBezTo>
                <a:lnTo>
                  <a:pt x="0" y="21156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685" tIns="107685" rIns="107685" bIns="10768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3600" kern="1200" dirty="0"/>
              <a:t>課題を立て、行う</a:t>
            </a:r>
          </a:p>
        </p:txBody>
      </p:sp>
      <p:sp>
        <p:nvSpPr>
          <p:cNvPr id="6" name="フリーフォーム 5"/>
          <p:cNvSpPr/>
          <p:nvPr/>
        </p:nvSpPr>
        <p:spPr>
          <a:xfrm rot="2700000">
            <a:off x="5358452" y="3059359"/>
            <a:ext cx="540442" cy="598824"/>
          </a:xfrm>
          <a:custGeom>
            <a:avLst/>
            <a:gdLst>
              <a:gd name="connsiteX0" fmla="*/ 0 w 540442"/>
              <a:gd name="connsiteY0" fmla="*/ 119765 h 598824"/>
              <a:gd name="connsiteX1" fmla="*/ 270221 w 540442"/>
              <a:gd name="connsiteY1" fmla="*/ 119765 h 598824"/>
              <a:gd name="connsiteX2" fmla="*/ 270221 w 540442"/>
              <a:gd name="connsiteY2" fmla="*/ 0 h 598824"/>
              <a:gd name="connsiteX3" fmla="*/ 540442 w 540442"/>
              <a:gd name="connsiteY3" fmla="*/ 299412 h 598824"/>
              <a:gd name="connsiteX4" fmla="*/ 270221 w 540442"/>
              <a:gd name="connsiteY4" fmla="*/ 598824 h 598824"/>
              <a:gd name="connsiteX5" fmla="*/ 270221 w 540442"/>
              <a:gd name="connsiteY5" fmla="*/ 479059 h 598824"/>
              <a:gd name="connsiteX6" fmla="*/ 0 w 540442"/>
              <a:gd name="connsiteY6" fmla="*/ 479059 h 598824"/>
              <a:gd name="connsiteX7" fmla="*/ 0 w 540442"/>
              <a:gd name="connsiteY7" fmla="*/ 119765 h 59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442" h="598824">
                <a:moveTo>
                  <a:pt x="0" y="119765"/>
                </a:moveTo>
                <a:lnTo>
                  <a:pt x="270221" y="119765"/>
                </a:lnTo>
                <a:lnTo>
                  <a:pt x="270221" y="0"/>
                </a:lnTo>
                <a:lnTo>
                  <a:pt x="540442" y="299412"/>
                </a:lnTo>
                <a:lnTo>
                  <a:pt x="270221" y="598824"/>
                </a:lnTo>
                <a:lnTo>
                  <a:pt x="270221" y="479059"/>
                </a:lnTo>
                <a:lnTo>
                  <a:pt x="0" y="479059"/>
                </a:lnTo>
                <a:lnTo>
                  <a:pt x="0" y="11976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9764" rIns="162133" bIns="11976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2500" kern="1200"/>
          </a:p>
        </p:txBody>
      </p:sp>
      <p:sp>
        <p:nvSpPr>
          <p:cNvPr id="7" name="フリーフォーム 6"/>
          <p:cNvSpPr/>
          <p:nvPr/>
        </p:nvSpPr>
        <p:spPr>
          <a:xfrm>
            <a:off x="5134529" y="3676633"/>
            <a:ext cx="2893377" cy="1269365"/>
          </a:xfrm>
          <a:custGeom>
            <a:avLst/>
            <a:gdLst>
              <a:gd name="connsiteX0" fmla="*/ 0 w 2893377"/>
              <a:gd name="connsiteY0" fmla="*/ 211565 h 1269365"/>
              <a:gd name="connsiteX1" fmla="*/ 211565 w 2893377"/>
              <a:gd name="connsiteY1" fmla="*/ 0 h 1269365"/>
              <a:gd name="connsiteX2" fmla="*/ 2681812 w 2893377"/>
              <a:gd name="connsiteY2" fmla="*/ 0 h 1269365"/>
              <a:gd name="connsiteX3" fmla="*/ 2893377 w 2893377"/>
              <a:gd name="connsiteY3" fmla="*/ 211565 h 1269365"/>
              <a:gd name="connsiteX4" fmla="*/ 2893377 w 2893377"/>
              <a:gd name="connsiteY4" fmla="*/ 1057800 h 1269365"/>
              <a:gd name="connsiteX5" fmla="*/ 2681812 w 2893377"/>
              <a:gd name="connsiteY5" fmla="*/ 1269365 h 1269365"/>
              <a:gd name="connsiteX6" fmla="*/ 211565 w 2893377"/>
              <a:gd name="connsiteY6" fmla="*/ 1269365 h 1269365"/>
              <a:gd name="connsiteX7" fmla="*/ 0 w 2893377"/>
              <a:gd name="connsiteY7" fmla="*/ 1057800 h 1269365"/>
              <a:gd name="connsiteX8" fmla="*/ 0 w 2893377"/>
              <a:gd name="connsiteY8" fmla="*/ 211565 h 126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3377" h="1269365">
                <a:moveTo>
                  <a:pt x="0" y="211565"/>
                </a:moveTo>
                <a:cubicBezTo>
                  <a:pt x="0" y="94721"/>
                  <a:pt x="94721" y="0"/>
                  <a:pt x="211565" y="0"/>
                </a:cubicBezTo>
                <a:lnTo>
                  <a:pt x="2681812" y="0"/>
                </a:lnTo>
                <a:cubicBezTo>
                  <a:pt x="2798656" y="0"/>
                  <a:pt x="2893377" y="94721"/>
                  <a:pt x="2893377" y="211565"/>
                </a:cubicBezTo>
                <a:lnTo>
                  <a:pt x="2893377" y="1057800"/>
                </a:lnTo>
                <a:cubicBezTo>
                  <a:pt x="2893377" y="1174644"/>
                  <a:pt x="2798656" y="1269365"/>
                  <a:pt x="2681812" y="1269365"/>
                </a:cubicBezTo>
                <a:lnTo>
                  <a:pt x="211565" y="1269365"/>
                </a:lnTo>
                <a:cubicBezTo>
                  <a:pt x="94721" y="1269365"/>
                  <a:pt x="0" y="1174644"/>
                  <a:pt x="0" y="1057800"/>
                </a:cubicBezTo>
                <a:lnTo>
                  <a:pt x="0" y="21156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685" tIns="107685" rIns="107685" bIns="10768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3600" kern="1200" dirty="0" smtClean="0"/>
              <a:t>でき</a:t>
            </a:r>
            <a:r>
              <a:rPr kumimoji="1" lang="ja-JP" altLang="en-US" sz="3600" kern="1200" dirty="0" err="1" smtClean="0"/>
              <a:t>ばえを</a:t>
            </a:r>
            <a:r>
              <a:rPr kumimoji="1" lang="ja-JP" altLang="en-US" sz="3600" kern="1200" dirty="0"/>
              <a:t>　教えてもらう</a:t>
            </a:r>
          </a:p>
        </p:txBody>
      </p:sp>
      <p:sp>
        <p:nvSpPr>
          <p:cNvPr id="8" name="フリーフォーム 7"/>
          <p:cNvSpPr/>
          <p:nvPr/>
        </p:nvSpPr>
        <p:spPr>
          <a:xfrm rot="18900000">
            <a:off x="5380083" y="4942816"/>
            <a:ext cx="540443" cy="598825"/>
          </a:xfrm>
          <a:custGeom>
            <a:avLst/>
            <a:gdLst>
              <a:gd name="connsiteX0" fmla="*/ 0 w 540442"/>
              <a:gd name="connsiteY0" fmla="*/ 119765 h 598824"/>
              <a:gd name="connsiteX1" fmla="*/ 270221 w 540442"/>
              <a:gd name="connsiteY1" fmla="*/ 119765 h 598824"/>
              <a:gd name="connsiteX2" fmla="*/ 270221 w 540442"/>
              <a:gd name="connsiteY2" fmla="*/ 0 h 598824"/>
              <a:gd name="connsiteX3" fmla="*/ 540442 w 540442"/>
              <a:gd name="connsiteY3" fmla="*/ 299412 h 598824"/>
              <a:gd name="connsiteX4" fmla="*/ 270221 w 540442"/>
              <a:gd name="connsiteY4" fmla="*/ 598824 h 598824"/>
              <a:gd name="connsiteX5" fmla="*/ 270221 w 540442"/>
              <a:gd name="connsiteY5" fmla="*/ 479059 h 598824"/>
              <a:gd name="connsiteX6" fmla="*/ 0 w 540442"/>
              <a:gd name="connsiteY6" fmla="*/ 479059 h 598824"/>
              <a:gd name="connsiteX7" fmla="*/ 0 w 540442"/>
              <a:gd name="connsiteY7" fmla="*/ 119765 h 59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442" h="598824">
                <a:moveTo>
                  <a:pt x="540442" y="479059"/>
                </a:moveTo>
                <a:lnTo>
                  <a:pt x="270221" y="479059"/>
                </a:lnTo>
                <a:lnTo>
                  <a:pt x="270221" y="598824"/>
                </a:lnTo>
                <a:lnTo>
                  <a:pt x="0" y="299412"/>
                </a:lnTo>
                <a:lnTo>
                  <a:pt x="270221" y="0"/>
                </a:lnTo>
                <a:lnTo>
                  <a:pt x="270221" y="119765"/>
                </a:lnTo>
                <a:lnTo>
                  <a:pt x="540442" y="119765"/>
                </a:lnTo>
                <a:lnTo>
                  <a:pt x="540442" y="47905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132" tIns="119765" rIns="1" bIns="11976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2500" kern="1200"/>
          </a:p>
        </p:txBody>
      </p:sp>
      <p:sp>
        <p:nvSpPr>
          <p:cNvPr id="9" name="フリーフォーム 8"/>
          <p:cNvSpPr/>
          <p:nvPr/>
        </p:nvSpPr>
        <p:spPr>
          <a:xfrm>
            <a:off x="3251071" y="5560091"/>
            <a:ext cx="2893377" cy="1269365"/>
          </a:xfrm>
          <a:custGeom>
            <a:avLst/>
            <a:gdLst>
              <a:gd name="connsiteX0" fmla="*/ 0 w 2893377"/>
              <a:gd name="connsiteY0" fmla="*/ 211565 h 1269365"/>
              <a:gd name="connsiteX1" fmla="*/ 211565 w 2893377"/>
              <a:gd name="connsiteY1" fmla="*/ 0 h 1269365"/>
              <a:gd name="connsiteX2" fmla="*/ 2681812 w 2893377"/>
              <a:gd name="connsiteY2" fmla="*/ 0 h 1269365"/>
              <a:gd name="connsiteX3" fmla="*/ 2893377 w 2893377"/>
              <a:gd name="connsiteY3" fmla="*/ 211565 h 1269365"/>
              <a:gd name="connsiteX4" fmla="*/ 2893377 w 2893377"/>
              <a:gd name="connsiteY4" fmla="*/ 1057800 h 1269365"/>
              <a:gd name="connsiteX5" fmla="*/ 2681812 w 2893377"/>
              <a:gd name="connsiteY5" fmla="*/ 1269365 h 1269365"/>
              <a:gd name="connsiteX6" fmla="*/ 211565 w 2893377"/>
              <a:gd name="connsiteY6" fmla="*/ 1269365 h 1269365"/>
              <a:gd name="connsiteX7" fmla="*/ 0 w 2893377"/>
              <a:gd name="connsiteY7" fmla="*/ 1057800 h 1269365"/>
              <a:gd name="connsiteX8" fmla="*/ 0 w 2893377"/>
              <a:gd name="connsiteY8" fmla="*/ 211565 h 126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3377" h="1269365">
                <a:moveTo>
                  <a:pt x="0" y="211565"/>
                </a:moveTo>
                <a:cubicBezTo>
                  <a:pt x="0" y="94721"/>
                  <a:pt x="94721" y="0"/>
                  <a:pt x="211565" y="0"/>
                </a:cubicBezTo>
                <a:lnTo>
                  <a:pt x="2681812" y="0"/>
                </a:lnTo>
                <a:cubicBezTo>
                  <a:pt x="2798656" y="0"/>
                  <a:pt x="2893377" y="94721"/>
                  <a:pt x="2893377" y="211565"/>
                </a:cubicBezTo>
                <a:lnTo>
                  <a:pt x="2893377" y="1057800"/>
                </a:lnTo>
                <a:cubicBezTo>
                  <a:pt x="2893377" y="1174644"/>
                  <a:pt x="2798656" y="1269365"/>
                  <a:pt x="2681812" y="1269365"/>
                </a:cubicBezTo>
                <a:lnTo>
                  <a:pt x="211565" y="1269365"/>
                </a:lnTo>
                <a:cubicBezTo>
                  <a:pt x="94721" y="1269365"/>
                  <a:pt x="0" y="1174644"/>
                  <a:pt x="0" y="1057800"/>
                </a:cubicBezTo>
                <a:lnTo>
                  <a:pt x="0" y="21156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685" tIns="107685" rIns="107685" bIns="10768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3600" kern="1200" dirty="0"/>
              <a:t>意見をもとに、もう一度行う</a:t>
            </a:r>
          </a:p>
        </p:txBody>
      </p:sp>
      <p:sp>
        <p:nvSpPr>
          <p:cNvPr id="10" name="フリーフォーム 9"/>
          <p:cNvSpPr/>
          <p:nvPr/>
        </p:nvSpPr>
        <p:spPr>
          <a:xfrm rot="2700000">
            <a:off x="3496625" y="4964447"/>
            <a:ext cx="540443" cy="598825"/>
          </a:xfrm>
          <a:custGeom>
            <a:avLst/>
            <a:gdLst>
              <a:gd name="connsiteX0" fmla="*/ 0 w 540442"/>
              <a:gd name="connsiteY0" fmla="*/ 119765 h 598824"/>
              <a:gd name="connsiteX1" fmla="*/ 270221 w 540442"/>
              <a:gd name="connsiteY1" fmla="*/ 119765 h 598824"/>
              <a:gd name="connsiteX2" fmla="*/ 270221 w 540442"/>
              <a:gd name="connsiteY2" fmla="*/ 0 h 598824"/>
              <a:gd name="connsiteX3" fmla="*/ 540442 w 540442"/>
              <a:gd name="connsiteY3" fmla="*/ 299412 h 598824"/>
              <a:gd name="connsiteX4" fmla="*/ 270221 w 540442"/>
              <a:gd name="connsiteY4" fmla="*/ 598824 h 598824"/>
              <a:gd name="connsiteX5" fmla="*/ 270221 w 540442"/>
              <a:gd name="connsiteY5" fmla="*/ 479059 h 598824"/>
              <a:gd name="connsiteX6" fmla="*/ 0 w 540442"/>
              <a:gd name="connsiteY6" fmla="*/ 479059 h 598824"/>
              <a:gd name="connsiteX7" fmla="*/ 0 w 540442"/>
              <a:gd name="connsiteY7" fmla="*/ 119765 h 59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442" h="598824">
                <a:moveTo>
                  <a:pt x="540442" y="479059"/>
                </a:moveTo>
                <a:lnTo>
                  <a:pt x="270221" y="479059"/>
                </a:lnTo>
                <a:lnTo>
                  <a:pt x="270221" y="598824"/>
                </a:lnTo>
                <a:lnTo>
                  <a:pt x="0" y="299412"/>
                </a:lnTo>
                <a:lnTo>
                  <a:pt x="270221" y="0"/>
                </a:lnTo>
                <a:lnTo>
                  <a:pt x="270221" y="119765"/>
                </a:lnTo>
                <a:lnTo>
                  <a:pt x="540442" y="119765"/>
                </a:lnTo>
                <a:lnTo>
                  <a:pt x="540442" y="47905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133" tIns="119766" rIns="0" bIns="119764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2500" kern="1200"/>
          </a:p>
        </p:txBody>
      </p:sp>
      <p:sp>
        <p:nvSpPr>
          <p:cNvPr id="11" name="フリーフォーム 10"/>
          <p:cNvSpPr/>
          <p:nvPr/>
        </p:nvSpPr>
        <p:spPr>
          <a:xfrm>
            <a:off x="1367612" y="3676633"/>
            <a:ext cx="2893377" cy="1269365"/>
          </a:xfrm>
          <a:custGeom>
            <a:avLst/>
            <a:gdLst>
              <a:gd name="connsiteX0" fmla="*/ 0 w 2893377"/>
              <a:gd name="connsiteY0" fmla="*/ 211565 h 1269365"/>
              <a:gd name="connsiteX1" fmla="*/ 211565 w 2893377"/>
              <a:gd name="connsiteY1" fmla="*/ 0 h 1269365"/>
              <a:gd name="connsiteX2" fmla="*/ 2681812 w 2893377"/>
              <a:gd name="connsiteY2" fmla="*/ 0 h 1269365"/>
              <a:gd name="connsiteX3" fmla="*/ 2893377 w 2893377"/>
              <a:gd name="connsiteY3" fmla="*/ 211565 h 1269365"/>
              <a:gd name="connsiteX4" fmla="*/ 2893377 w 2893377"/>
              <a:gd name="connsiteY4" fmla="*/ 1057800 h 1269365"/>
              <a:gd name="connsiteX5" fmla="*/ 2681812 w 2893377"/>
              <a:gd name="connsiteY5" fmla="*/ 1269365 h 1269365"/>
              <a:gd name="connsiteX6" fmla="*/ 211565 w 2893377"/>
              <a:gd name="connsiteY6" fmla="*/ 1269365 h 1269365"/>
              <a:gd name="connsiteX7" fmla="*/ 0 w 2893377"/>
              <a:gd name="connsiteY7" fmla="*/ 1057800 h 1269365"/>
              <a:gd name="connsiteX8" fmla="*/ 0 w 2893377"/>
              <a:gd name="connsiteY8" fmla="*/ 211565 h 126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3377" h="1269365">
                <a:moveTo>
                  <a:pt x="0" y="211565"/>
                </a:moveTo>
                <a:cubicBezTo>
                  <a:pt x="0" y="94721"/>
                  <a:pt x="94721" y="0"/>
                  <a:pt x="211565" y="0"/>
                </a:cubicBezTo>
                <a:lnTo>
                  <a:pt x="2681812" y="0"/>
                </a:lnTo>
                <a:cubicBezTo>
                  <a:pt x="2798656" y="0"/>
                  <a:pt x="2893377" y="94721"/>
                  <a:pt x="2893377" y="211565"/>
                </a:cubicBezTo>
                <a:lnTo>
                  <a:pt x="2893377" y="1057800"/>
                </a:lnTo>
                <a:cubicBezTo>
                  <a:pt x="2893377" y="1174644"/>
                  <a:pt x="2798656" y="1269365"/>
                  <a:pt x="2681812" y="1269365"/>
                </a:cubicBezTo>
                <a:lnTo>
                  <a:pt x="211565" y="1269365"/>
                </a:lnTo>
                <a:cubicBezTo>
                  <a:pt x="94721" y="1269365"/>
                  <a:pt x="0" y="1174644"/>
                  <a:pt x="0" y="1057800"/>
                </a:cubicBezTo>
                <a:lnTo>
                  <a:pt x="0" y="21156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685" tIns="107685" rIns="107685" bIns="10768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3600" kern="1200" dirty="0"/>
              <a:t>次の課題　　を設定</a:t>
            </a:r>
          </a:p>
        </p:txBody>
      </p:sp>
      <p:sp>
        <p:nvSpPr>
          <p:cNvPr id="12" name="フリーフォーム 11"/>
          <p:cNvSpPr/>
          <p:nvPr/>
        </p:nvSpPr>
        <p:spPr>
          <a:xfrm rot="18900000">
            <a:off x="3474994" y="3080990"/>
            <a:ext cx="540442" cy="598824"/>
          </a:xfrm>
          <a:custGeom>
            <a:avLst/>
            <a:gdLst>
              <a:gd name="connsiteX0" fmla="*/ 0 w 540442"/>
              <a:gd name="connsiteY0" fmla="*/ 119765 h 598824"/>
              <a:gd name="connsiteX1" fmla="*/ 270221 w 540442"/>
              <a:gd name="connsiteY1" fmla="*/ 119765 h 598824"/>
              <a:gd name="connsiteX2" fmla="*/ 270221 w 540442"/>
              <a:gd name="connsiteY2" fmla="*/ 0 h 598824"/>
              <a:gd name="connsiteX3" fmla="*/ 540442 w 540442"/>
              <a:gd name="connsiteY3" fmla="*/ 299412 h 598824"/>
              <a:gd name="connsiteX4" fmla="*/ 270221 w 540442"/>
              <a:gd name="connsiteY4" fmla="*/ 598824 h 598824"/>
              <a:gd name="connsiteX5" fmla="*/ 270221 w 540442"/>
              <a:gd name="connsiteY5" fmla="*/ 479059 h 598824"/>
              <a:gd name="connsiteX6" fmla="*/ 0 w 540442"/>
              <a:gd name="connsiteY6" fmla="*/ 479059 h 598824"/>
              <a:gd name="connsiteX7" fmla="*/ 0 w 540442"/>
              <a:gd name="connsiteY7" fmla="*/ 119765 h 59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442" h="598824">
                <a:moveTo>
                  <a:pt x="0" y="119765"/>
                </a:moveTo>
                <a:lnTo>
                  <a:pt x="270221" y="119765"/>
                </a:lnTo>
                <a:lnTo>
                  <a:pt x="270221" y="0"/>
                </a:lnTo>
                <a:lnTo>
                  <a:pt x="540442" y="299412"/>
                </a:lnTo>
                <a:lnTo>
                  <a:pt x="270221" y="598824"/>
                </a:lnTo>
                <a:lnTo>
                  <a:pt x="270221" y="479059"/>
                </a:lnTo>
                <a:lnTo>
                  <a:pt x="0" y="479059"/>
                </a:lnTo>
                <a:lnTo>
                  <a:pt x="0" y="11976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9765" rIns="162133" bIns="119764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2500" kern="1200"/>
          </a:p>
        </p:txBody>
      </p:sp>
    </p:spTree>
    <p:extLst>
      <p:ext uri="{BB962C8B-B14F-4D97-AF65-F5344CB8AC3E}">
        <p14:creationId xmlns:p14="http://schemas.microsoft.com/office/powerpoint/2010/main" val="12255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72008" y="32257"/>
            <a:ext cx="9252520" cy="1380519"/>
          </a:xfrm>
          <a:prstGeom prst="rect">
            <a:avLst/>
          </a:prstGeom>
          <a:solidFill>
            <a:srgbClr val="00330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2800" kern="0" dirty="0" smtClean="0">
                <a:solidFill>
                  <a:prstClr val="white"/>
                </a:solidFill>
              </a:rPr>
              <a:t>　研究</a:t>
            </a:r>
            <a:r>
              <a:rPr kumimoji="0" lang="ja-JP" altLang="en-US" sz="2800" kern="0" dirty="0">
                <a:solidFill>
                  <a:prstClr val="white"/>
                </a:solidFill>
              </a:rPr>
              <a:t>主題の迫るための手立て⑦</a:t>
            </a:r>
            <a:endParaRPr kumimoji="0" lang="en-US" altLang="ja-JP" sz="2800" kern="0" dirty="0">
              <a:solidFill>
                <a:prstClr val="white"/>
              </a:solidFill>
            </a:endParaRPr>
          </a:p>
          <a:p>
            <a:pPr lvl="0"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4400" kern="0" dirty="0">
                <a:solidFill>
                  <a:srgbClr val="FFCC00"/>
                </a:solidFill>
                <a:latin typeface="HG創英角ｺﾞｼｯｸUB" panose="020B0909000000000000" pitchFamily="49" charset="-128"/>
              </a:rPr>
              <a:t>振り返りの工夫</a:t>
            </a:r>
            <a:endParaRPr kumimoji="0" lang="en-US" altLang="ja-JP" sz="4400" kern="0" dirty="0">
              <a:solidFill>
                <a:srgbClr val="FFCC00"/>
              </a:solidFill>
              <a:latin typeface="HG創英角ｺﾞｼｯｸUB" panose="020B0909000000000000" pitchFamily="49" charset="-128"/>
            </a:endParaRPr>
          </a:p>
        </p:txBody>
      </p:sp>
      <p:pic>
        <p:nvPicPr>
          <p:cNvPr id="4" name="図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12776"/>
            <a:ext cx="4860032" cy="3302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タイトル 6"/>
          <p:cNvSpPr>
            <a:spLocks noGrp="1"/>
          </p:cNvSpPr>
          <p:nvPr>
            <p:ph type="title" idx="4294967295"/>
          </p:nvPr>
        </p:nvSpPr>
        <p:spPr>
          <a:xfrm>
            <a:off x="539552" y="4680520"/>
            <a:ext cx="4320480" cy="1196752"/>
          </a:xfrm>
        </p:spPr>
        <p:txBody>
          <a:bodyPr>
            <a:noAutofit/>
          </a:bodyPr>
          <a:lstStyle/>
          <a:p>
            <a:r>
              <a:rPr lang="en-US" altLang="ja-JP" sz="400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  <a:ea typeface="+mn-ea"/>
              </a:rPr>
              <a:t>人が泳いだ後に、</a:t>
            </a:r>
            <a:r>
              <a:rPr lang="en-US" altLang="ja-JP" sz="40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ja-JP" altLang="en-US" sz="4000" dirty="0" smtClean="0">
                <a:solidFill>
                  <a:schemeClr val="tx1"/>
                </a:solidFill>
                <a:latin typeface="+mn-ea"/>
                <a:ea typeface="+mn-ea"/>
              </a:rPr>
              <a:t>小集団で振り返る。</a:t>
            </a:r>
            <a:endParaRPr kumimoji="1" lang="ja-JP" altLang="en-US" sz="4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7" name="Picture 20" descr="http://3.bp.blogspot.com/-W_phxq8-dgc/VMIt9XUKFuI/AAAAAAAAq0o/NG00_RzyABw/s800/swimming_hiraoyog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2012"/>
            <a:ext cx="2376264" cy="18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5148064" y="3063800"/>
            <a:ext cx="3600400" cy="1584176"/>
          </a:xfrm>
          <a:prstGeom prst="wedgeRoundRectCallout">
            <a:avLst>
              <a:gd name="adj1" fmla="val -57853"/>
              <a:gd name="adj2" fmla="val -3035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手の動きを、もう少し小さくするといいよ</a:t>
            </a:r>
            <a:r>
              <a:rPr kumimoji="1" lang="ja-JP" altLang="en-US" sz="32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kumimoji="1" lang="ja-JP" altLang="en-US" sz="32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179512" y="5805264"/>
            <a:ext cx="4680520" cy="1052736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/>
              <a:t>形成的評価</a:t>
            </a:r>
            <a:endParaRPr kumimoji="1" lang="ja-JP" altLang="en-US" sz="4800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5148064" y="4744516"/>
            <a:ext cx="3600400" cy="1996852"/>
          </a:xfrm>
          <a:prstGeom prst="wedgeRoundRectCallout">
            <a:avLst>
              <a:gd name="adj1" fmla="val 58198"/>
              <a:gd name="adj2" fmla="val -29548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プルキック</a:t>
            </a:r>
            <a:r>
              <a:rPr kumimoji="1" lang="ja-JP" altLang="en-US" sz="32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コースで、手の動きをもう一度やってみよう。</a:t>
            </a:r>
            <a:endParaRPr kumimoji="1" lang="ja-JP" altLang="en-US" sz="32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5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2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72008" y="32257"/>
            <a:ext cx="9252520" cy="1380519"/>
          </a:xfrm>
          <a:prstGeom prst="rect">
            <a:avLst/>
          </a:prstGeom>
          <a:solidFill>
            <a:srgbClr val="00330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2800" kern="0" dirty="0" smtClean="0">
                <a:solidFill>
                  <a:prstClr val="white"/>
                </a:solidFill>
              </a:rPr>
              <a:t>　研究</a:t>
            </a:r>
            <a:r>
              <a:rPr kumimoji="0" lang="ja-JP" altLang="en-US" sz="2800" kern="0" dirty="0">
                <a:solidFill>
                  <a:prstClr val="white"/>
                </a:solidFill>
              </a:rPr>
              <a:t>主題の迫るための手立て⑦</a:t>
            </a:r>
            <a:endParaRPr kumimoji="0" lang="en-US" altLang="ja-JP" sz="2800" kern="0" dirty="0">
              <a:solidFill>
                <a:prstClr val="white"/>
              </a:solidFill>
            </a:endParaRPr>
          </a:p>
          <a:p>
            <a:pPr lvl="0"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ja-JP" altLang="en-US" sz="4400" kern="0" dirty="0">
                <a:solidFill>
                  <a:srgbClr val="FFCC00"/>
                </a:solidFill>
                <a:latin typeface="HG創英角ｺﾞｼｯｸUB" panose="020B0909000000000000" pitchFamily="49" charset="-128"/>
              </a:rPr>
              <a:t>振り返りの工夫</a:t>
            </a:r>
            <a:endParaRPr kumimoji="0" lang="en-US" altLang="ja-JP" sz="4400" kern="0" dirty="0">
              <a:solidFill>
                <a:srgbClr val="FFCC00"/>
              </a:solidFill>
              <a:latin typeface="HG創英角ｺﾞｼｯｸUB" panose="020B0909000000000000" pitchFamily="49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611560" y="1556792"/>
            <a:ext cx="7848872" cy="3637632"/>
          </a:xfrm>
          <a:prstGeom prst="round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>
              <a:solidFill>
                <a:schemeClr val="bg1"/>
              </a:solidFill>
            </a:endParaRPr>
          </a:p>
          <a:p>
            <a:pPr algn="ctr"/>
            <a:endParaRPr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 smtClean="0">
              <a:solidFill>
                <a:schemeClr val="bg1"/>
              </a:solidFill>
            </a:endParaRPr>
          </a:p>
          <a:p>
            <a:pPr algn="ctr"/>
            <a:endParaRPr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sz="6600" dirty="0">
                <a:solidFill>
                  <a:schemeClr val="bg1"/>
                </a:solidFill>
              </a:rPr>
              <a:t>　</a:t>
            </a:r>
            <a:r>
              <a:rPr lang="ja-JP" altLang="en-US" sz="6600" dirty="0" smtClean="0">
                <a:solidFill>
                  <a:schemeClr val="bg1"/>
                </a:solidFill>
              </a:rPr>
              <a:t>　　　　</a:t>
            </a:r>
            <a:endParaRPr lang="en-US" altLang="ja-JP" sz="6600" dirty="0" smtClean="0">
              <a:solidFill>
                <a:schemeClr val="bg1"/>
              </a:solidFill>
            </a:endParaRPr>
          </a:p>
          <a:p>
            <a:r>
              <a:rPr kumimoji="1" lang="ja-JP" altLang="en-US" sz="6600" dirty="0">
                <a:solidFill>
                  <a:schemeClr val="bg1"/>
                </a:solidFill>
              </a:rPr>
              <a:t>　</a:t>
            </a:r>
            <a:r>
              <a:rPr kumimoji="1" lang="ja-JP" altLang="en-US" sz="6600" dirty="0" smtClean="0">
                <a:solidFill>
                  <a:schemeClr val="bg1"/>
                </a:solidFill>
              </a:rPr>
              <a:t>　　　総括的評価</a:t>
            </a:r>
            <a:endParaRPr kumimoji="1" lang="ja-JP" altLang="en-US" sz="6600" dirty="0">
              <a:solidFill>
                <a:schemeClr val="bg1"/>
              </a:solidFill>
            </a:endParaRPr>
          </a:p>
        </p:txBody>
      </p:sp>
      <p:pic>
        <p:nvPicPr>
          <p:cNvPr id="7" name="Picture 20" descr="http://3.bp.blogspot.com/-W_phxq8-dgc/VMIt9XUKFuI/AAAAAAAAq0o/NG00_RzyABw/s800/swimming_hiraoyo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37148"/>
            <a:ext cx="2304256" cy="258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下矢印 12"/>
          <p:cNvSpPr/>
          <p:nvPr/>
        </p:nvSpPr>
        <p:spPr>
          <a:xfrm>
            <a:off x="4427984" y="2227176"/>
            <a:ext cx="1224136" cy="1921904"/>
          </a:xfrm>
          <a:prstGeom prst="downArrow">
            <a:avLst>
              <a:gd name="adj1" fmla="val 50000"/>
              <a:gd name="adj2" fmla="val 292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619672" y="1757760"/>
            <a:ext cx="3240360" cy="1052736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形成的評価</a:t>
            </a:r>
            <a:endParaRPr kumimoji="1" lang="ja-JP" altLang="en-US" sz="3200" dirty="0"/>
          </a:p>
        </p:txBody>
      </p:sp>
      <p:sp>
        <p:nvSpPr>
          <p:cNvPr id="11" name="円/楕円 10"/>
          <p:cNvSpPr/>
          <p:nvPr/>
        </p:nvSpPr>
        <p:spPr>
          <a:xfrm>
            <a:off x="5148064" y="1700808"/>
            <a:ext cx="3240360" cy="105273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形成的評価</a:t>
            </a:r>
            <a:endParaRPr kumimoji="1" lang="ja-JP" altLang="en-US" sz="3200" dirty="0"/>
          </a:p>
        </p:txBody>
      </p:sp>
      <p:sp>
        <p:nvSpPr>
          <p:cNvPr id="12" name="円/楕円 11"/>
          <p:cNvSpPr/>
          <p:nvPr/>
        </p:nvSpPr>
        <p:spPr>
          <a:xfrm>
            <a:off x="3491880" y="2664296"/>
            <a:ext cx="3240360" cy="10527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形成的評価</a:t>
            </a:r>
            <a:endParaRPr kumimoji="1" lang="ja-JP" altLang="en-US" sz="3200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827584" y="5517232"/>
            <a:ext cx="7560840" cy="1080120"/>
          </a:xfrm>
          <a:prstGeom prst="wedgeRoundRectCallout">
            <a:avLst>
              <a:gd name="adj1" fmla="val -31901"/>
              <a:gd name="adj2" fmla="val -109129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友達のアドバイス</a:t>
            </a:r>
            <a:r>
              <a:rPr lang="ja-JP" altLang="en-US" sz="32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で、手のかきはできるようになったな。次は呼吸の練習をしよう。</a:t>
            </a:r>
            <a:endParaRPr kumimoji="1" lang="ja-JP" altLang="en-US" sz="32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3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68985" y="472402"/>
            <a:ext cx="4519039" cy="648072"/>
          </a:xfrm>
          <a:prstGeom prst="roundRect">
            <a:avLst>
              <a:gd name="adj" fmla="val 635"/>
            </a:avLst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57150" dist="38100" dir="5400000" algn="ctr" rotWithShape="0">
              <a:sysClr val="windowText" lastClr="000000">
                <a:shade val="9000"/>
                <a:alpha val="48000"/>
                <a:satMod val="105000"/>
              </a:sysClr>
            </a:outer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sz="4000" dirty="0" smtClean="0"/>
              <a:t>児童の意識調査より</a:t>
            </a:r>
            <a:endParaRPr lang="ja-JP" altLang="ja-JP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1" y="1330217"/>
            <a:ext cx="8875015" cy="254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61481" y="4102057"/>
            <a:ext cx="8642440" cy="1487183"/>
          </a:xfrm>
          <a:prstGeom prst="rect">
            <a:avLst/>
          </a:prstGeom>
          <a:gradFill flip="none" rotWithShape="1">
            <a:gsLst>
              <a:gs pos="55000">
                <a:srgbClr val="00B050"/>
              </a:gs>
              <a:gs pos="10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800" dirty="0"/>
              <a:t>自分の課題</a:t>
            </a:r>
            <a:r>
              <a:rPr lang="ja-JP" altLang="en-US" sz="4800" dirty="0" smtClean="0"/>
              <a:t>を</a:t>
            </a:r>
            <a:r>
              <a:rPr lang="ja-JP" altLang="en-US" sz="4800" dirty="0"/>
              <a:t>意識</a:t>
            </a:r>
            <a:r>
              <a:rPr lang="ja-JP" altLang="en-US" sz="4800" dirty="0" smtClean="0"/>
              <a:t>し、めあてを</a:t>
            </a:r>
            <a:endParaRPr lang="en-US" altLang="ja-JP" sz="4800" dirty="0" smtClean="0"/>
          </a:p>
          <a:p>
            <a:r>
              <a:rPr lang="ja-JP" altLang="en-US" sz="4800" dirty="0" smtClean="0">
                <a:solidFill>
                  <a:schemeClr val="tx1"/>
                </a:solidFill>
              </a:rPr>
              <a:t>立てられる</a:t>
            </a:r>
            <a:r>
              <a:rPr lang="ja-JP" altLang="en-US" sz="4800" dirty="0">
                <a:solidFill>
                  <a:schemeClr val="tx1"/>
                </a:solidFill>
              </a:rPr>
              <a:t>ようになった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61481" y="5741640"/>
            <a:ext cx="8642440" cy="895992"/>
          </a:xfrm>
          <a:prstGeom prst="rect">
            <a:avLst/>
          </a:prstGeom>
          <a:gradFill flip="none" rotWithShape="1">
            <a:gsLst>
              <a:gs pos="55000">
                <a:srgbClr val="00B050"/>
              </a:gs>
              <a:gs pos="10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800" dirty="0" smtClean="0"/>
              <a:t>「できる」という意識の向上</a:t>
            </a:r>
            <a:endParaRPr lang="en-US" altLang="ja-JP" sz="4800" dirty="0" smtClean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2771800" y="2420888"/>
            <a:ext cx="1296144" cy="1152128"/>
            <a:chOff x="2771800" y="2420888"/>
            <a:chExt cx="1296144" cy="1152128"/>
          </a:xfrm>
        </p:grpSpPr>
        <p:cxnSp>
          <p:nvCxnSpPr>
            <p:cNvPr id="3" name="直線コネクタ 2"/>
            <p:cNvCxnSpPr/>
            <p:nvPr/>
          </p:nvCxnSpPr>
          <p:spPr>
            <a:xfrm flipH="1">
              <a:off x="2771800" y="2420888"/>
              <a:ext cx="936104" cy="115212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 flipV="1">
              <a:off x="2771800" y="3212976"/>
              <a:ext cx="1296144" cy="3600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H="1" flipV="1">
              <a:off x="3707904" y="2420888"/>
              <a:ext cx="360040" cy="7920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4" name="直線コネクタ 13"/>
          <p:cNvCxnSpPr/>
          <p:nvPr/>
        </p:nvCxnSpPr>
        <p:spPr>
          <a:xfrm>
            <a:off x="5724128" y="2636912"/>
            <a:ext cx="5760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2744504" y="2348880"/>
            <a:ext cx="1656184" cy="1224136"/>
            <a:chOff x="2771800" y="2348880"/>
            <a:chExt cx="1656184" cy="1224136"/>
          </a:xfrm>
        </p:grpSpPr>
        <p:cxnSp>
          <p:nvCxnSpPr>
            <p:cNvPr id="16" name="直線コネクタ 15"/>
            <p:cNvCxnSpPr/>
            <p:nvPr/>
          </p:nvCxnSpPr>
          <p:spPr>
            <a:xfrm>
              <a:off x="3707904" y="2348880"/>
              <a:ext cx="720080" cy="10801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2771800" y="2420888"/>
              <a:ext cx="936104" cy="115212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2771800" y="3429000"/>
              <a:ext cx="1656184" cy="1440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コネクタ 22"/>
          <p:cNvCxnSpPr/>
          <p:nvPr/>
        </p:nvCxnSpPr>
        <p:spPr>
          <a:xfrm>
            <a:off x="7136992" y="2650560"/>
            <a:ext cx="57606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5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611560" y="978297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ご清聴ありがとうございました</a:t>
            </a:r>
            <a:endParaRPr kumimoji="1" lang="ja-JP" alt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48" b="96651" l="3134" r="970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2" y="2564904"/>
            <a:ext cx="703542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8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268983" y="2780928"/>
            <a:ext cx="8352929" cy="1008112"/>
          </a:xfrm>
          <a:prstGeom prst="roundRect">
            <a:avLst>
              <a:gd name="adj" fmla="val 10899"/>
            </a:avLst>
          </a:prstGeom>
          <a:solidFill>
            <a:sysClr val="window" lastClr="FFFFFF"/>
          </a:solidFill>
          <a:ln w="25400" cap="flat" cmpd="sng" algn="ctr">
            <a:solidFill>
              <a:srgbClr val="009DD9"/>
            </a:solidFill>
            <a:prstDash val="solid"/>
          </a:ln>
          <a:effectLst/>
        </p:spPr>
        <p:txBody>
          <a:bodyPr rtlCol="0" anchor="ctr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4000" kern="0" dirty="0">
                <a:solidFill>
                  <a:sysClr val="windowText" lastClr="00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②三つの資質・能力に</a:t>
            </a:r>
            <a:r>
              <a:rPr kumimoji="0" lang="ja-JP" altLang="en-US" sz="4000" kern="0" dirty="0" smtClean="0">
                <a:solidFill>
                  <a:sysClr val="windowText" lastClr="00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ついての</a:t>
            </a:r>
            <a:r>
              <a:rPr kumimoji="0" lang="ja-JP" altLang="en-US" sz="4000" kern="0" dirty="0">
                <a:solidFill>
                  <a:sysClr val="windowText" lastClr="00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明確化</a:t>
            </a:r>
            <a:endParaRPr kumimoji="0" lang="ja-JP" alt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68985" y="472402"/>
            <a:ext cx="5743175" cy="648072"/>
          </a:xfrm>
          <a:prstGeom prst="roundRect">
            <a:avLst>
              <a:gd name="adj" fmla="val 635"/>
            </a:avLst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57150" dist="38100" dir="5400000" algn="ctr" rotWithShape="0">
              <a:sysClr val="windowText" lastClr="000000">
                <a:shade val="9000"/>
                <a:alpha val="48000"/>
                <a:satMod val="105000"/>
              </a:sysClr>
            </a:outer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ja-JP" sz="4000" dirty="0" smtClean="0"/>
              <a:t>主題</a:t>
            </a:r>
            <a:r>
              <a:rPr lang="ja-JP" altLang="en-US" sz="4000" dirty="0" smtClean="0"/>
              <a:t>達成に向けた考え方</a:t>
            </a:r>
            <a:endParaRPr lang="ja-JP" altLang="ja-JP" sz="4000" dirty="0"/>
          </a:p>
        </p:txBody>
      </p:sp>
      <p:sp>
        <p:nvSpPr>
          <p:cNvPr id="7" name="角丸四角形 6"/>
          <p:cNvSpPr/>
          <p:nvPr/>
        </p:nvSpPr>
        <p:spPr>
          <a:xfrm>
            <a:off x="268983" y="1556792"/>
            <a:ext cx="8352929" cy="1008112"/>
          </a:xfrm>
          <a:prstGeom prst="roundRect">
            <a:avLst>
              <a:gd name="adj" fmla="val 10899"/>
            </a:avLst>
          </a:prstGeom>
          <a:solidFill>
            <a:sysClr val="window" lastClr="FFFFFF"/>
          </a:solidFill>
          <a:ln w="25400" cap="flat" cmpd="sng" algn="ctr">
            <a:solidFill>
              <a:srgbClr val="009DD9"/>
            </a:solidFill>
            <a:prstDash val="solid"/>
          </a:ln>
          <a:effectLst/>
        </p:spPr>
        <p:txBody>
          <a:bodyPr rtlCol="0" anchor="ctr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4000" kern="0" dirty="0">
                <a:solidFill>
                  <a:sysClr val="windowText" lastClr="00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①課題解決的な学習の見直しと改善</a:t>
            </a:r>
            <a:endParaRPr kumimoji="0" lang="en-US" altLang="ja-JP" sz="4000" kern="0" dirty="0">
              <a:solidFill>
                <a:sysClr val="windowText" lastClr="000000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68983" y="5164371"/>
            <a:ext cx="8352929" cy="1008112"/>
          </a:xfrm>
          <a:prstGeom prst="roundRect">
            <a:avLst>
              <a:gd name="adj" fmla="val 10899"/>
            </a:avLst>
          </a:prstGeom>
          <a:solidFill>
            <a:sysClr val="window" lastClr="FFFFFF"/>
          </a:solidFill>
          <a:ln w="25400" cap="flat" cmpd="sng" algn="ctr">
            <a:solidFill>
              <a:srgbClr val="009DD9"/>
            </a:solidFill>
            <a:prstDash val="solid"/>
          </a:ln>
          <a:effectLst/>
        </p:spPr>
        <p:txBody>
          <a:bodyPr rtlCol="0" anchor="ctr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4000" kern="0" dirty="0">
                <a:solidFill>
                  <a:sysClr val="windowText" lastClr="00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④各時間の重点とする</a:t>
            </a:r>
            <a:r>
              <a:rPr kumimoji="0" lang="ja-JP" altLang="en-US" sz="4000" kern="0" dirty="0" smtClean="0">
                <a:solidFill>
                  <a:sysClr val="windowText" lastClr="00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指導内容</a:t>
            </a:r>
            <a:endParaRPr kumimoji="0" lang="en-US" altLang="ja-JP" sz="4000" kern="0" dirty="0">
              <a:solidFill>
                <a:sysClr val="windowText" lastClr="000000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68983" y="3940235"/>
            <a:ext cx="8352929" cy="1008112"/>
          </a:xfrm>
          <a:prstGeom prst="roundRect">
            <a:avLst>
              <a:gd name="adj" fmla="val 10899"/>
            </a:avLst>
          </a:prstGeom>
          <a:solidFill>
            <a:sysClr val="window" lastClr="FFFFFF"/>
          </a:solidFill>
          <a:ln w="25400" cap="flat" cmpd="sng" algn="ctr">
            <a:solidFill>
              <a:srgbClr val="009DD9"/>
            </a:solidFill>
            <a:prstDash val="solid"/>
          </a:ln>
          <a:effectLst/>
        </p:spPr>
        <p:txBody>
          <a:bodyPr rtlCol="0" anchor="ctr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4000" kern="0" dirty="0">
                <a:solidFill>
                  <a:sysClr val="windowText" lastClr="000000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③学習活動の考案と検証</a:t>
            </a:r>
            <a:endParaRPr kumimoji="0" lang="ja-JP" altLang="en-US" sz="4000" kern="0" dirty="0">
              <a:solidFill>
                <a:sysClr val="windowText" lastClr="0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89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51520" y="367207"/>
            <a:ext cx="7632848" cy="648072"/>
          </a:xfrm>
          <a:prstGeom prst="roundRect">
            <a:avLst>
              <a:gd name="adj" fmla="val 635"/>
            </a:avLst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57150" dist="38100" dir="5400000" algn="ctr" rotWithShape="0">
              <a:sysClr val="windowText" lastClr="000000">
                <a:shade val="9000"/>
                <a:alpha val="48000"/>
                <a:satMod val="105000"/>
              </a:sysClr>
            </a:outerShdw>
          </a:effec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ja-JP" sz="4000" dirty="0"/>
              <a:t>研究主題解決のための３つの視点</a:t>
            </a: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657961940"/>
              </p:ext>
            </p:extLst>
          </p:nvPr>
        </p:nvGraphicFramePr>
        <p:xfrm>
          <a:off x="251520" y="1252984"/>
          <a:ext cx="8424936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3026420152"/>
              </p:ext>
            </p:extLst>
          </p:nvPr>
        </p:nvGraphicFramePr>
        <p:xfrm>
          <a:off x="251520" y="4797152"/>
          <a:ext cx="8424936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図表 9"/>
          <p:cNvGraphicFramePr/>
          <p:nvPr>
            <p:extLst>
              <p:ext uri="{D42A27DB-BD31-4B8C-83A1-F6EECF244321}">
                <p14:modId xmlns:p14="http://schemas.microsoft.com/office/powerpoint/2010/main" val="2944811193"/>
              </p:ext>
            </p:extLst>
          </p:nvPr>
        </p:nvGraphicFramePr>
        <p:xfrm>
          <a:off x="251520" y="3053184"/>
          <a:ext cx="8424936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6368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323528" y="409604"/>
            <a:ext cx="3456384" cy="648072"/>
          </a:xfrm>
          <a:prstGeom prst="roundRect">
            <a:avLst>
              <a:gd name="adj" fmla="val 635"/>
            </a:avLst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57150" dist="38100" dir="5400000" algn="ctr" rotWithShape="0">
              <a:sysClr val="windowText" lastClr="000000">
                <a:shade val="9000"/>
                <a:alpha val="48000"/>
                <a:satMod val="105000"/>
              </a:sys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HGP明朝E"/>
                <a:cs typeface="+mn-cs"/>
              </a:rPr>
              <a:t>研究の視点１</a:t>
            </a:r>
            <a:endParaRPr kumimoji="0" lang="en-US" altLang="ja-JP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創英角ｺﾞｼｯｸUB" panose="020B0909000000000000" pitchFamily="49" charset="-128"/>
              <a:ea typeface="HGP明朝E"/>
              <a:cs typeface="+mn-cs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735949" y="1456928"/>
            <a:ext cx="5384070" cy="1590383"/>
          </a:xfrm>
          <a:prstGeom prst="roundRect">
            <a:avLst>
              <a:gd name="adj" fmla="val 63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ja-JP" altLang="en-US" sz="6000" dirty="0">
                <a:solidFill>
                  <a:prstClr val="white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三つの資質・能力の</a:t>
            </a:r>
            <a:endParaRPr lang="en-US" altLang="ja-JP" sz="6000" dirty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 fontAlgn="base">
              <a:lnSpc>
                <a:spcPts val="3000"/>
              </a:lnSpc>
              <a:spcBef>
                <a:spcPct val="50000"/>
              </a:spcBef>
              <a:spcAft>
                <a:spcPct val="0"/>
              </a:spcAft>
            </a:pPr>
            <a:r>
              <a:rPr lang="ja-JP" altLang="en-US" sz="6000" dirty="0">
                <a:solidFill>
                  <a:prstClr val="white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具体的な学習状況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669" y="3099176"/>
            <a:ext cx="3059832" cy="342616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/>
              <a:t>知識</a:t>
            </a:r>
            <a:endParaRPr lang="en-US" altLang="ja-JP" sz="6000" dirty="0"/>
          </a:p>
          <a:p>
            <a:pPr algn="ctr"/>
            <a:r>
              <a:rPr lang="ja-JP" altLang="en-US" sz="6000" dirty="0"/>
              <a:t>及び</a:t>
            </a:r>
            <a:endParaRPr lang="en-US" altLang="ja-JP" sz="6000" dirty="0"/>
          </a:p>
          <a:p>
            <a:pPr algn="ctr"/>
            <a:r>
              <a:rPr lang="ja-JP" altLang="en-US" sz="6000" dirty="0"/>
              <a:t>技能</a:t>
            </a:r>
            <a:endParaRPr kumimoji="1" lang="ja-JP" altLang="en-US" sz="6000" dirty="0"/>
          </a:p>
        </p:txBody>
      </p:sp>
      <p:sp>
        <p:nvSpPr>
          <p:cNvPr id="5" name="正方形/長方形 4"/>
          <p:cNvSpPr/>
          <p:nvPr/>
        </p:nvSpPr>
        <p:spPr>
          <a:xfrm>
            <a:off x="3062501" y="3099176"/>
            <a:ext cx="2733635" cy="342616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 smtClean="0"/>
              <a:t>思考力判断力表現力</a:t>
            </a:r>
            <a:endParaRPr kumimoji="1" lang="ja-JP" altLang="en-US" sz="6000" dirty="0"/>
          </a:p>
        </p:txBody>
      </p:sp>
      <p:sp>
        <p:nvSpPr>
          <p:cNvPr id="6" name="正方形/長方形 5"/>
          <p:cNvSpPr/>
          <p:nvPr/>
        </p:nvSpPr>
        <p:spPr>
          <a:xfrm>
            <a:off x="5796136" y="3099176"/>
            <a:ext cx="3350532" cy="342616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6000" dirty="0"/>
              <a:t>学びに</a:t>
            </a:r>
            <a:endParaRPr lang="en-US" altLang="ja-JP" sz="6000" dirty="0"/>
          </a:p>
          <a:p>
            <a:pPr algn="ctr"/>
            <a:r>
              <a:rPr lang="ja-JP" altLang="ja-JP" sz="6000" dirty="0"/>
              <a:t>向かう</a:t>
            </a:r>
            <a:r>
              <a:rPr lang="ja-JP" altLang="ja-JP" sz="6000" dirty="0" smtClean="0"/>
              <a:t>力人間性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29877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" y="0"/>
            <a:ext cx="3059832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知識及び</a:t>
            </a:r>
            <a:r>
              <a:rPr lang="ja-JP" altLang="en-US" sz="3200" dirty="0"/>
              <a:t>技能</a:t>
            </a:r>
            <a:endParaRPr kumimoji="1" lang="ja-JP" altLang="en-US" sz="32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059833" y="0"/>
            <a:ext cx="3059832" cy="72008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思考力，判断力，表現力</a:t>
            </a:r>
            <a:endParaRPr kumimoji="1"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6084168" y="0"/>
            <a:ext cx="3059832" cy="72008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2000" dirty="0"/>
              <a:t>学びに向かう</a:t>
            </a:r>
            <a:r>
              <a:rPr lang="ja-JP" altLang="ja-JP" sz="2000" dirty="0" smtClean="0"/>
              <a:t>力</a:t>
            </a:r>
            <a:r>
              <a:rPr lang="ja-JP" altLang="en-US" sz="2000" dirty="0" smtClean="0"/>
              <a:t>，</a:t>
            </a:r>
            <a:r>
              <a:rPr lang="ja-JP" altLang="ja-JP" sz="2000" dirty="0" smtClean="0"/>
              <a:t>人間性</a:t>
            </a:r>
            <a:endParaRPr kumimoji="1" lang="ja-JP" altLang="en-US" sz="2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72" b="984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444" y="720080"/>
            <a:ext cx="4654986" cy="188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角丸四角形吹き出し 15"/>
          <p:cNvSpPr/>
          <p:nvPr/>
        </p:nvSpPr>
        <p:spPr>
          <a:xfrm>
            <a:off x="4499992" y="908720"/>
            <a:ext cx="4320480" cy="1701080"/>
          </a:xfrm>
          <a:prstGeom prst="wedgeRoundRectCallout">
            <a:avLst>
              <a:gd name="adj1" fmla="val -66283"/>
              <a:gd name="adj2" fmla="val 808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5400" dirty="0" smtClean="0">
                <a:solidFill>
                  <a:schemeClr val="bg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続けて長く</a:t>
            </a:r>
            <a:endParaRPr kumimoji="1" lang="en-US" altLang="ja-JP" sz="5400" dirty="0">
              <a:solidFill>
                <a:schemeClr val="bg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5400" dirty="0">
                <a:solidFill>
                  <a:schemeClr val="bg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泳ぐ</a:t>
            </a:r>
            <a:r>
              <a:rPr kumimoji="1" lang="ja-JP" altLang="en-US" sz="5400" dirty="0" smtClean="0">
                <a:solidFill>
                  <a:schemeClr val="bg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には</a:t>
            </a:r>
            <a:r>
              <a:rPr kumimoji="1" lang="ja-JP" altLang="en-US" sz="5400" dirty="0">
                <a:solidFill>
                  <a:schemeClr val="bg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・・・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79512" y="3709116"/>
            <a:ext cx="8640960" cy="2808312"/>
          </a:xfrm>
          <a:prstGeom prst="rect">
            <a:avLst/>
          </a:prstGeom>
          <a:gradFill flip="none" rotWithShape="1">
            <a:gsLst>
              <a:gs pos="55000">
                <a:srgbClr val="00B050"/>
              </a:gs>
              <a:gs pos="10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/>
              <a:t>運動の行い方</a:t>
            </a:r>
            <a:endParaRPr kumimoji="1" lang="en-US" altLang="ja-JP" sz="9600" dirty="0"/>
          </a:p>
          <a:p>
            <a:pPr algn="ctr"/>
            <a:r>
              <a:rPr kumimoji="1" lang="ja-JP" altLang="en-US" sz="9600" dirty="0"/>
              <a:t>を知る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3528" y="2852936"/>
            <a:ext cx="4002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/>
              <a:t>知識として</a:t>
            </a:r>
          </a:p>
        </p:txBody>
      </p:sp>
    </p:spTree>
    <p:extLst>
      <p:ext uri="{BB962C8B-B14F-4D97-AF65-F5344CB8AC3E}">
        <p14:creationId xmlns:p14="http://schemas.microsoft.com/office/powerpoint/2010/main" val="29656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" y="0"/>
            <a:ext cx="3059832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知識及び</a:t>
            </a:r>
            <a:r>
              <a:rPr lang="ja-JP" altLang="en-US" sz="3200" dirty="0"/>
              <a:t>技能</a:t>
            </a:r>
            <a:endParaRPr kumimoji="1" lang="ja-JP" altLang="en-US" sz="3200" dirty="0"/>
          </a:p>
        </p:txBody>
      </p:sp>
      <p:sp>
        <p:nvSpPr>
          <p:cNvPr id="3" name="正方形/長方形 2"/>
          <p:cNvSpPr/>
          <p:nvPr/>
        </p:nvSpPr>
        <p:spPr>
          <a:xfrm>
            <a:off x="3059833" y="0"/>
            <a:ext cx="3059832" cy="72008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思考力，判断力，表現力</a:t>
            </a:r>
            <a:endParaRPr kumimoji="1" lang="ja-JP" altLang="en-US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6084168" y="0"/>
            <a:ext cx="3059832" cy="72008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2000" dirty="0"/>
              <a:t>学びに向かう</a:t>
            </a:r>
            <a:r>
              <a:rPr lang="ja-JP" altLang="ja-JP" sz="2000" dirty="0" smtClean="0"/>
              <a:t>力</a:t>
            </a:r>
            <a:r>
              <a:rPr lang="ja-JP" altLang="en-US" sz="2000" dirty="0" smtClean="0"/>
              <a:t>，</a:t>
            </a:r>
            <a:r>
              <a:rPr lang="ja-JP" altLang="ja-JP" sz="2000" dirty="0" smtClean="0"/>
              <a:t>人間性</a:t>
            </a:r>
            <a:endParaRPr kumimoji="1" lang="ja-JP" altLang="en-US" sz="2000" dirty="0"/>
          </a:p>
        </p:txBody>
      </p:sp>
      <p:sp>
        <p:nvSpPr>
          <p:cNvPr id="5" name="左右矢印 4"/>
          <p:cNvSpPr/>
          <p:nvPr/>
        </p:nvSpPr>
        <p:spPr>
          <a:xfrm>
            <a:off x="3347864" y="1448780"/>
            <a:ext cx="2016223" cy="1152128"/>
          </a:xfrm>
          <a:prstGeom prst="leftRightArrow">
            <a:avLst>
              <a:gd name="adj1" fmla="val 34737"/>
              <a:gd name="adj2" fmla="val 50000"/>
            </a:avLst>
          </a:prstGeom>
          <a:solidFill>
            <a:srgbClr val="FF9A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07504" y="926414"/>
            <a:ext cx="3240360" cy="22322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>
                <a:solidFill>
                  <a:srgbClr val="002060"/>
                </a:solidFill>
              </a:rPr>
              <a:t>知識</a:t>
            </a:r>
          </a:p>
        </p:txBody>
      </p:sp>
      <p:sp>
        <p:nvSpPr>
          <p:cNvPr id="8" name="円/楕円 7"/>
          <p:cNvSpPr/>
          <p:nvPr/>
        </p:nvSpPr>
        <p:spPr>
          <a:xfrm>
            <a:off x="5364087" y="926414"/>
            <a:ext cx="3240360" cy="22322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0" dirty="0">
                <a:solidFill>
                  <a:srgbClr val="002060"/>
                </a:solidFill>
              </a:rPr>
              <a:t>技能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4393192" y="2600908"/>
            <a:ext cx="4571297" cy="2786761"/>
            <a:chOff x="4393192" y="2600908"/>
            <a:chExt cx="4571297" cy="2786761"/>
          </a:xfrm>
        </p:grpSpPr>
        <p:pic>
          <p:nvPicPr>
            <p:cNvPr id="9" name="Picture 24" descr="http://3.bp.blogspot.com/-OtAmUd1phUk/U-8GkF6oAPI/AAAAAAAAk68/-qkuUM-QHVE/s800/suiei_hiraoyog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192" y="2600908"/>
              <a:ext cx="1941789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角丸四角形吹き出し 9"/>
            <p:cNvSpPr/>
            <p:nvPr/>
          </p:nvSpPr>
          <p:spPr>
            <a:xfrm>
              <a:off x="6300193" y="3461147"/>
              <a:ext cx="2664296" cy="1926522"/>
            </a:xfrm>
            <a:prstGeom prst="wedgeRoundRectCallout">
              <a:avLst>
                <a:gd name="adj1" fmla="val -63470"/>
                <a:gd name="adj2" fmla="val -47033"/>
                <a:gd name="adj3" fmla="val 1666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8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こういうことか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07503" y="3284985"/>
            <a:ext cx="4786868" cy="2203673"/>
            <a:chOff x="107503" y="3284985"/>
            <a:chExt cx="4786868" cy="2203673"/>
          </a:xfrm>
        </p:grpSpPr>
        <p:sp>
          <p:nvSpPr>
            <p:cNvPr id="12" name="角丸四角形吹き出し 11"/>
            <p:cNvSpPr/>
            <p:nvPr/>
          </p:nvSpPr>
          <p:spPr>
            <a:xfrm>
              <a:off x="107503" y="3284985"/>
              <a:ext cx="2952329" cy="1512168"/>
            </a:xfrm>
            <a:prstGeom prst="wedgeRoundRectCallout">
              <a:avLst>
                <a:gd name="adj1" fmla="val 58212"/>
                <a:gd name="adj2" fmla="val 27039"/>
                <a:gd name="adj3" fmla="val 1666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よし</a:t>
              </a:r>
              <a:r>
                <a:rPr lang="ja-JP" altLang="en-US" sz="3600" dirty="0" smtClean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、</a:t>
              </a:r>
              <a:endParaRPr lang="en-US" altLang="ja-JP" sz="36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/>
              <a:r>
                <a:rPr lang="ja-JP" altLang="en-US" sz="3600" dirty="0" smtClean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やって</a:t>
              </a:r>
              <a:r>
                <a:rPr lang="ja-JP" altLang="en-US" sz="3600" dirty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み</a:t>
              </a:r>
              <a:r>
                <a:rPr lang="ja-JP" altLang="en-US" sz="3600" dirty="0" smtClean="0">
                  <a:solidFill>
                    <a:srgbClr val="00206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よう</a:t>
              </a:r>
              <a:endParaRPr kumimoji="1" lang="ja-JP" altLang="en-US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16" name="図 1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131" y="3436917"/>
              <a:ext cx="2160240" cy="20517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正方形/長方形 16"/>
          <p:cNvSpPr/>
          <p:nvPr/>
        </p:nvSpPr>
        <p:spPr>
          <a:xfrm>
            <a:off x="269269" y="5526085"/>
            <a:ext cx="8640960" cy="1129759"/>
          </a:xfrm>
          <a:prstGeom prst="rect">
            <a:avLst/>
          </a:prstGeom>
          <a:gradFill flip="none" rotWithShape="1">
            <a:gsLst>
              <a:gs pos="55000">
                <a:srgbClr val="00B050"/>
              </a:gs>
              <a:gs pos="10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/>
              <a:t>分かって</a:t>
            </a:r>
            <a:r>
              <a:rPr lang="ja-JP" altLang="ja-JP" sz="4800" dirty="0" smtClean="0"/>
              <a:t>できる</a:t>
            </a:r>
            <a:r>
              <a:rPr lang="ja-JP" altLang="en-US" sz="4800" dirty="0"/>
              <a:t>、</a:t>
            </a:r>
            <a:r>
              <a:rPr lang="ja-JP" altLang="ja-JP" sz="4800" dirty="0" smtClean="0"/>
              <a:t>できて</a:t>
            </a:r>
            <a:r>
              <a:rPr lang="ja-JP" altLang="en-US" sz="4800" dirty="0"/>
              <a:t>分かる</a:t>
            </a:r>
            <a:endParaRPr kumimoji="1" lang="en-US" altLang="ja-JP" sz="4800" dirty="0"/>
          </a:p>
        </p:txBody>
      </p:sp>
    </p:spTree>
    <p:extLst>
      <p:ext uri="{BB962C8B-B14F-4D97-AF65-F5344CB8AC3E}">
        <p14:creationId xmlns:p14="http://schemas.microsoft.com/office/powerpoint/2010/main" val="35600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" y="0"/>
            <a:ext cx="2555775" cy="72008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知識及び</a:t>
            </a:r>
            <a:r>
              <a:rPr lang="ja-JP" altLang="en-US" sz="2000" dirty="0"/>
              <a:t>技能</a:t>
            </a:r>
            <a:endParaRPr kumimoji="1"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2555776" y="0"/>
            <a:ext cx="3816424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思考力</a:t>
            </a:r>
            <a:r>
              <a:rPr lang="ja-JP" altLang="en-US" sz="2400" dirty="0"/>
              <a:t>，</a:t>
            </a:r>
            <a:r>
              <a:rPr lang="ja-JP" altLang="en-US" sz="2400" dirty="0" smtClean="0"/>
              <a:t>判断力</a:t>
            </a:r>
            <a:r>
              <a:rPr lang="ja-JP" altLang="en-US" sz="2400" dirty="0"/>
              <a:t>，</a:t>
            </a:r>
            <a:r>
              <a:rPr lang="ja-JP" altLang="en-US" sz="2400" dirty="0" smtClean="0"/>
              <a:t>表現力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6372200" y="0"/>
            <a:ext cx="2771800" cy="72008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2000" dirty="0"/>
              <a:t>学びに向かう</a:t>
            </a:r>
            <a:r>
              <a:rPr lang="ja-JP" altLang="ja-JP" sz="2000" dirty="0" smtClean="0"/>
              <a:t>力</a:t>
            </a:r>
            <a:r>
              <a:rPr lang="ja-JP" altLang="en-US" sz="2000" dirty="0" smtClean="0"/>
              <a:t>，</a:t>
            </a:r>
            <a:r>
              <a:rPr lang="ja-JP" altLang="ja-JP" sz="2000" dirty="0" smtClean="0"/>
              <a:t>人間性</a:t>
            </a:r>
            <a:endParaRPr kumimoji="1" lang="ja-JP" altLang="en-US" sz="2000" dirty="0"/>
          </a:p>
        </p:txBody>
      </p:sp>
      <p:sp>
        <p:nvSpPr>
          <p:cNvPr id="8" name="環状矢印 7"/>
          <p:cNvSpPr/>
          <p:nvPr/>
        </p:nvSpPr>
        <p:spPr>
          <a:xfrm>
            <a:off x="951606" y="1747435"/>
            <a:ext cx="4576490" cy="4576490"/>
          </a:xfrm>
          <a:prstGeom prst="circularArrow">
            <a:avLst>
              <a:gd name="adj1" fmla="val 4668"/>
              <a:gd name="adj2" fmla="val 272909"/>
              <a:gd name="adj3" fmla="val 12948721"/>
              <a:gd name="adj4" fmla="val 17951344"/>
              <a:gd name="adj5" fmla="val 4847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フリーフォーム 8"/>
          <p:cNvSpPr/>
          <p:nvPr/>
        </p:nvSpPr>
        <p:spPr>
          <a:xfrm>
            <a:off x="1761806" y="1846689"/>
            <a:ext cx="2956090" cy="1478045"/>
          </a:xfrm>
          <a:custGeom>
            <a:avLst/>
            <a:gdLst>
              <a:gd name="connsiteX0" fmla="*/ 0 w 2956090"/>
              <a:gd name="connsiteY0" fmla="*/ 246346 h 1478045"/>
              <a:gd name="connsiteX1" fmla="*/ 246346 w 2956090"/>
              <a:gd name="connsiteY1" fmla="*/ 0 h 1478045"/>
              <a:gd name="connsiteX2" fmla="*/ 2709744 w 2956090"/>
              <a:gd name="connsiteY2" fmla="*/ 0 h 1478045"/>
              <a:gd name="connsiteX3" fmla="*/ 2956090 w 2956090"/>
              <a:gd name="connsiteY3" fmla="*/ 246346 h 1478045"/>
              <a:gd name="connsiteX4" fmla="*/ 2956090 w 2956090"/>
              <a:gd name="connsiteY4" fmla="*/ 1231699 h 1478045"/>
              <a:gd name="connsiteX5" fmla="*/ 2709744 w 2956090"/>
              <a:gd name="connsiteY5" fmla="*/ 1478045 h 1478045"/>
              <a:gd name="connsiteX6" fmla="*/ 246346 w 2956090"/>
              <a:gd name="connsiteY6" fmla="*/ 1478045 h 1478045"/>
              <a:gd name="connsiteX7" fmla="*/ 0 w 2956090"/>
              <a:gd name="connsiteY7" fmla="*/ 1231699 h 1478045"/>
              <a:gd name="connsiteX8" fmla="*/ 0 w 2956090"/>
              <a:gd name="connsiteY8" fmla="*/ 246346 h 147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6090" h="1478045">
                <a:moveTo>
                  <a:pt x="0" y="246346"/>
                </a:moveTo>
                <a:cubicBezTo>
                  <a:pt x="0" y="110293"/>
                  <a:pt x="110293" y="0"/>
                  <a:pt x="246346" y="0"/>
                </a:cubicBezTo>
                <a:lnTo>
                  <a:pt x="2709744" y="0"/>
                </a:lnTo>
                <a:cubicBezTo>
                  <a:pt x="2845797" y="0"/>
                  <a:pt x="2956090" y="110293"/>
                  <a:pt x="2956090" y="246346"/>
                </a:cubicBezTo>
                <a:lnTo>
                  <a:pt x="2956090" y="1231699"/>
                </a:lnTo>
                <a:cubicBezTo>
                  <a:pt x="2956090" y="1367752"/>
                  <a:pt x="2845797" y="1478045"/>
                  <a:pt x="2709744" y="1478045"/>
                </a:cubicBezTo>
                <a:lnTo>
                  <a:pt x="246346" y="1478045"/>
                </a:lnTo>
                <a:cubicBezTo>
                  <a:pt x="110293" y="1478045"/>
                  <a:pt x="0" y="1367752"/>
                  <a:pt x="0" y="1231699"/>
                </a:cubicBezTo>
                <a:lnTo>
                  <a:pt x="0" y="2463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52" tIns="186452" rIns="186452" bIns="18645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3000" kern="1200" dirty="0" smtClean="0"/>
              <a:t>①</a:t>
            </a:r>
            <a:r>
              <a:rPr lang="ja-JP" sz="3000" kern="1200" dirty="0" smtClean="0"/>
              <a:t>気付き</a:t>
            </a:r>
            <a:r>
              <a:rPr lang="ja-JP" sz="3000" kern="1200" dirty="0"/>
              <a:t>、</a:t>
            </a:r>
            <a:r>
              <a:rPr lang="en-US" altLang="ja-JP" sz="3000" kern="1200" dirty="0"/>
              <a:t>          </a:t>
            </a:r>
            <a:r>
              <a:rPr lang="ja-JP" altLang="en-US" sz="3000" kern="1200" dirty="0"/>
              <a:t>課題設定</a:t>
            </a:r>
            <a:endParaRPr kumimoji="1" lang="ja-JP" altLang="en-US" sz="3000" kern="1200" dirty="0"/>
          </a:p>
        </p:txBody>
      </p:sp>
      <p:sp>
        <p:nvSpPr>
          <p:cNvPr id="10" name="フリーフォーム 9"/>
          <p:cNvSpPr/>
          <p:nvPr/>
        </p:nvSpPr>
        <p:spPr>
          <a:xfrm>
            <a:off x="3405070" y="3489953"/>
            <a:ext cx="2956090" cy="1478045"/>
          </a:xfrm>
          <a:custGeom>
            <a:avLst/>
            <a:gdLst>
              <a:gd name="connsiteX0" fmla="*/ 0 w 2956090"/>
              <a:gd name="connsiteY0" fmla="*/ 246346 h 1478045"/>
              <a:gd name="connsiteX1" fmla="*/ 246346 w 2956090"/>
              <a:gd name="connsiteY1" fmla="*/ 0 h 1478045"/>
              <a:gd name="connsiteX2" fmla="*/ 2709744 w 2956090"/>
              <a:gd name="connsiteY2" fmla="*/ 0 h 1478045"/>
              <a:gd name="connsiteX3" fmla="*/ 2956090 w 2956090"/>
              <a:gd name="connsiteY3" fmla="*/ 246346 h 1478045"/>
              <a:gd name="connsiteX4" fmla="*/ 2956090 w 2956090"/>
              <a:gd name="connsiteY4" fmla="*/ 1231699 h 1478045"/>
              <a:gd name="connsiteX5" fmla="*/ 2709744 w 2956090"/>
              <a:gd name="connsiteY5" fmla="*/ 1478045 h 1478045"/>
              <a:gd name="connsiteX6" fmla="*/ 246346 w 2956090"/>
              <a:gd name="connsiteY6" fmla="*/ 1478045 h 1478045"/>
              <a:gd name="connsiteX7" fmla="*/ 0 w 2956090"/>
              <a:gd name="connsiteY7" fmla="*/ 1231699 h 1478045"/>
              <a:gd name="connsiteX8" fmla="*/ 0 w 2956090"/>
              <a:gd name="connsiteY8" fmla="*/ 246346 h 147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6090" h="1478045">
                <a:moveTo>
                  <a:pt x="0" y="246346"/>
                </a:moveTo>
                <a:cubicBezTo>
                  <a:pt x="0" y="110293"/>
                  <a:pt x="110293" y="0"/>
                  <a:pt x="246346" y="0"/>
                </a:cubicBezTo>
                <a:lnTo>
                  <a:pt x="2709744" y="0"/>
                </a:lnTo>
                <a:cubicBezTo>
                  <a:pt x="2845797" y="0"/>
                  <a:pt x="2956090" y="110293"/>
                  <a:pt x="2956090" y="246346"/>
                </a:cubicBezTo>
                <a:lnTo>
                  <a:pt x="2956090" y="1231699"/>
                </a:lnTo>
                <a:cubicBezTo>
                  <a:pt x="2956090" y="1367752"/>
                  <a:pt x="2845797" y="1478045"/>
                  <a:pt x="2709744" y="1478045"/>
                </a:cubicBezTo>
                <a:lnTo>
                  <a:pt x="246346" y="1478045"/>
                </a:lnTo>
                <a:cubicBezTo>
                  <a:pt x="110293" y="1478045"/>
                  <a:pt x="0" y="1367752"/>
                  <a:pt x="0" y="1231699"/>
                </a:cubicBezTo>
                <a:lnTo>
                  <a:pt x="0" y="2463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52" tIns="186452" rIns="186452" bIns="18645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3000" kern="1200" dirty="0" smtClean="0"/>
              <a:t>②</a:t>
            </a:r>
            <a:r>
              <a:rPr lang="ja-JP" sz="3000" kern="1200" dirty="0" smtClean="0"/>
              <a:t>課題</a:t>
            </a:r>
            <a:r>
              <a:rPr lang="ja-JP" sz="3000" kern="1200" dirty="0"/>
              <a:t>に合った</a:t>
            </a:r>
            <a:r>
              <a:rPr lang="en-US" altLang="ja-JP" sz="3000" kern="1200" dirty="0"/>
              <a:t> </a:t>
            </a:r>
            <a:r>
              <a:rPr lang="ja-JP" altLang="en-US" sz="3000" kern="1200" dirty="0" smtClean="0"/>
              <a:t>　　</a:t>
            </a:r>
            <a:r>
              <a:rPr lang="ja-JP" sz="3000" kern="1200" dirty="0" smtClean="0"/>
              <a:t>練習</a:t>
            </a:r>
            <a:r>
              <a:rPr lang="ja-JP" altLang="en-US" sz="3000" kern="1200" dirty="0"/>
              <a:t>、</a:t>
            </a:r>
            <a:r>
              <a:rPr lang="ja-JP" sz="3000" kern="1200" dirty="0"/>
              <a:t>場</a:t>
            </a:r>
            <a:r>
              <a:rPr lang="ja-JP" altLang="en-US" sz="3000" kern="1200" dirty="0"/>
              <a:t>の</a:t>
            </a:r>
            <a:r>
              <a:rPr lang="ja-JP" sz="3000" kern="1200" dirty="0"/>
              <a:t>選択</a:t>
            </a:r>
            <a:endParaRPr kumimoji="1" lang="ja-JP" altLang="en-US" sz="3000" kern="1200" dirty="0"/>
          </a:p>
        </p:txBody>
      </p:sp>
      <p:sp>
        <p:nvSpPr>
          <p:cNvPr id="12" name="フリーフォーム 11"/>
          <p:cNvSpPr/>
          <p:nvPr/>
        </p:nvSpPr>
        <p:spPr>
          <a:xfrm>
            <a:off x="1761806" y="5133217"/>
            <a:ext cx="2956090" cy="1478045"/>
          </a:xfrm>
          <a:custGeom>
            <a:avLst/>
            <a:gdLst>
              <a:gd name="connsiteX0" fmla="*/ 0 w 2956090"/>
              <a:gd name="connsiteY0" fmla="*/ 246346 h 1478045"/>
              <a:gd name="connsiteX1" fmla="*/ 246346 w 2956090"/>
              <a:gd name="connsiteY1" fmla="*/ 0 h 1478045"/>
              <a:gd name="connsiteX2" fmla="*/ 2709744 w 2956090"/>
              <a:gd name="connsiteY2" fmla="*/ 0 h 1478045"/>
              <a:gd name="connsiteX3" fmla="*/ 2956090 w 2956090"/>
              <a:gd name="connsiteY3" fmla="*/ 246346 h 1478045"/>
              <a:gd name="connsiteX4" fmla="*/ 2956090 w 2956090"/>
              <a:gd name="connsiteY4" fmla="*/ 1231699 h 1478045"/>
              <a:gd name="connsiteX5" fmla="*/ 2709744 w 2956090"/>
              <a:gd name="connsiteY5" fmla="*/ 1478045 h 1478045"/>
              <a:gd name="connsiteX6" fmla="*/ 246346 w 2956090"/>
              <a:gd name="connsiteY6" fmla="*/ 1478045 h 1478045"/>
              <a:gd name="connsiteX7" fmla="*/ 0 w 2956090"/>
              <a:gd name="connsiteY7" fmla="*/ 1231699 h 1478045"/>
              <a:gd name="connsiteX8" fmla="*/ 0 w 2956090"/>
              <a:gd name="connsiteY8" fmla="*/ 246346 h 147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6090" h="1478045">
                <a:moveTo>
                  <a:pt x="0" y="246346"/>
                </a:moveTo>
                <a:cubicBezTo>
                  <a:pt x="0" y="110293"/>
                  <a:pt x="110293" y="0"/>
                  <a:pt x="246346" y="0"/>
                </a:cubicBezTo>
                <a:lnTo>
                  <a:pt x="2709744" y="0"/>
                </a:lnTo>
                <a:cubicBezTo>
                  <a:pt x="2845797" y="0"/>
                  <a:pt x="2956090" y="110293"/>
                  <a:pt x="2956090" y="246346"/>
                </a:cubicBezTo>
                <a:lnTo>
                  <a:pt x="2956090" y="1231699"/>
                </a:lnTo>
                <a:cubicBezTo>
                  <a:pt x="2956090" y="1367752"/>
                  <a:pt x="2845797" y="1478045"/>
                  <a:pt x="2709744" y="1478045"/>
                </a:cubicBezTo>
                <a:lnTo>
                  <a:pt x="246346" y="1478045"/>
                </a:lnTo>
                <a:cubicBezTo>
                  <a:pt x="110293" y="1478045"/>
                  <a:pt x="0" y="1367752"/>
                  <a:pt x="0" y="1231699"/>
                </a:cubicBezTo>
                <a:lnTo>
                  <a:pt x="0" y="2463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52" tIns="186452" rIns="186452" bIns="18645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3000" kern="1200" dirty="0" smtClean="0"/>
              <a:t>③</a:t>
            </a:r>
            <a:r>
              <a:rPr lang="ja-JP" sz="3000" kern="1200" dirty="0" smtClean="0"/>
              <a:t>伝え合い</a:t>
            </a:r>
            <a:r>
              <a:rPr lang="ja-JP" sz="3000" kern="1200" dirty="0"/>
              <a:t>、</a:t>
            </a:r>
            <a:r>
              <a:rPr lang="en-US" altLang="ja-JP" sz="3000" kern="1200" dirty="0"/>
              <a:t>      </a:t>
            </a:r>
            <a:r>
              <a:rPr lang="ja-JP" sz="3000" kern="1200" dirty="0"/>
              <a:t>振り返</a:t>
            </a:r>
            <a:r>
              <a:rPr lang="ja-JP" altLang="en-US" sz="3000" kern="1200" dirty="0"/>
              <a:t>り</a:t>
            </a:r>
            <a:endParaRPr kumimoji="1" lang="ja-JP" altLang="en-US" sz="3000" kern="1200" dirty="0"/>
          </a:p>
        </p:txBody>
      </p:sp>
      <p:sp>
        <p:nvSpPr>
          <p:cNvPr id="14" name="フリーフォーム 13"/>
          <p:cNvSpPr/>
          <p:nvPr/>
        </p:nvSpPr>
        <p:spPr>
          <a:xfrm>
            <a:off x="118542" y="3489953"/>
            <a:ext cx="2956090" cy="1478045"/>
          </a:xfrm>
          <a:custGeom>
            <a:avLst/>
            <a:gdLst>
              <a:gd name="connsiteX0" fmla="*/ 0 w 2956090"/>
              <a:gd name="connsiteY0" fmla="*/ 246346 h 1478045"/>
              <a:gd name="connsiteX1" fmla="*/ 246346 w 2956090"/>
              <a:gd name="connsiteY1" fmla="*/ 0 h 1478045"/>
              <a:gd name="connsiteX2" fmla="*/ 2709744 w 2956090"/>
              <a:gd name="connsiteY2" fmla="*/ 0 h 1478045"/>
              <a:gd name="connsiteX3" fmla="*/ 2956090 w 2956090"/>
              <a:gd name="connsiteY3" fmla="*/ 246346 h 1478045"/>
              <a:gd name="connsiteX4" fmla="*/ 2956090 w 2956090"/>
              <a:gd name="connsiteY4" fmla="*/ 1231699 h 1478045"/>
              <a:gd name="connsiteX5" fmla="*/ 2709744 w 2956090"/>
              <a:gd name="connsiteY5" fmla="*/ 1478045 h 1478045"/>
              <a:gd name="connsiteX6" fmla="*/ 246346 w 2956090"/>
              <a:gd name="connsiteY6" fmla="*/ 1478045 h 1478045"/>
              <a:gd name="connsiteX7" fmla="*/ 0 w 2956090"/>
              <a:gd name="connsiteY7" fmla="*/ 1231699 h 1478045"/>
              <a:gd name="connsiteX8" fmla="*/ 0 w 2956090"/>
              <a:gd name="connsiteY8" fmla="*/ 246346 h 147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6090" h="1478045">
                <a:moveTo>
                  <a:pt x="0" y="246346"/>
                </a:moveTo>
                <a:cubicBezTo>
                  <a:pt x="0" y="110293"/>
                  <a:pt x="110293" y="0"/>
                  <a:pt x="246346" y="0"/>
                </a:cubicBezTo>
                <a:lnTo>
                  <a:pt x="2709744" y="0"/>
                </a:lnTo>
                <a:cubicBezTo>
                  <a:pt x="2845797" y="0"/>
                  <a:pt x="2956090" y="110293"/>
                  <a:pt x="2956090" y="246346"/>
                </a:cubicBezTo>
                <a:lnTo>
                  <a:pt x="2956090" y="1231699"/>
                </a:lnTo>
                <a:cubicBezTo>
                  <a:pt x="2956090" y="1367752"/>
                  <a:pt x="2845797" y="1478045"/>
                  <a:pt x="2709744" y="1478045"/>
                </a:cubicBezTo>
                <a:lnTo>
                  <a:pt x="246346" y="1478045"/>
                </a:lnTo>
                <a:cubicBezTo>
                  <a:pt x="110293" y="1478045"/>
                  <a:pt x="0" y="1367752"/>
                  <a:pt x="0" y="1231699"/>
                </a:cubicBezTo>
                <a:lnTo>
                  <a:pt x="0" y="2463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52" tIns="186452" rIns="186452" bIns="186452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3000" kern="1200" dirty="0" smtClean="0"/>
              <a:t>④</a:t>
            </a:r>
            <a:r>
              <a:rPr lang="ja-JP" sz="3000" kern="1200" dirty="0" smtClean="0"/>
              <a:t>次</a:t>
            </a:r>
            <a:r>
              <a:rPr lang="ja-JP" sz="3000" kern="1200" dirty="0"/>
              <a:t>の課題</a:t>
            </a:r>
            <a:r>
              <a:rPr lang="en-US" altLang="ja-JP" sz="3000" kern="1200" dirty="0"/>
              <a:t>        </a:t>
            </a:r>
            <a:r>
              <a:rPr lang="ja-JP" sz="3000" kern="1200" dirty="0"/>
              <a:t>を設定</a:t>
            </a:r>
            <a:endParaRPr kumimoji="1" lang="ja-JP" altLang="en-US" sz="3000" kern="1200" dirty="0"/>
          </a:p>
        </p:txBody>
      </p:sp>
      <p:sp>
        <p:nvSpPr>
          <p:cNvPr id="7" name="タイトル 6"/>
          <p:cNvSpPr>
            <a:spLocks noGrp="1"/>
          </p:cNvSpPr>
          <p:nvPr>
            <p:ph type="title" idx="4294967295"/>
          </p:nvPr>
        </p:nvSpPr>
        <p:spPr>
          <a:xfrm>
            <a:off x="1115616" y="762440"/>
            <a:ext cx="4284476" cy="938368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  <a:latin typeface="+mn-ea"/>
                <a:ea typeface="+mn-ea"/>
              </a:rPr>
              <a:t>学びのサイクル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6588224" y="1700809"/>
            <a:ext cx="2448272" cy="4955036"/>
          </a:xfrm>
          <a:prstGeom prst="rect">
            <a:avLst/>
          </a:prstGeom>
          <a:gradFill flip="none" rotWithShape="1">
            <a:gsLst>
              <a:gs pos="55000">
                <a:srgbClr val="00B050"/>
              </a:gs>
              <a:gs pos="10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>
                <a:solidFill>
                  <a:schemeClr val="tx1"/>
                </a:solidFill>
              </a:rPr>
              <a:t>表現力</a:t>
            </a:r>
            <a:endParaRPr lang="en-US" altLang="ja-JP" sz="5400" dirty="0">
              <a:solidFill>
                <a:schemeClr val="tx1"/>
              </a:solidFill>
            </a:endParaRPr>
          </a:p>
          <a:p>
            <a:endParaRPr lang="en-US" altLang="ja-JP" sz="4400" dirty="0">
              <a:solidFill>
                <a:schemeClr val="tx1"/>
              </a:solidFill>
            </a:endParaRPr>
          </a:p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言葉</a:t>
            </a:r>
            <a:endParaRPr lang="en-US" altLang="ja-JP" sz="4400" dirty="0">
              <a:solidFill>
                <a:schemeClr val="tx1"/>
              </a:solidFill>
            </a:endParaRPr>
          </a:p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身振り</a:t>
            </a:r>
            <a:endParaRPr lang="en-US" altLang="ja-JP" sz="4400" dirty="0">
              <a:solidFill>
                <a:schemeClr val="tx1"/>
              </a:solidFill>
            </a:endParaRPr>
          </a:p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オノマトペ</a:t>
            </a:r>
            <a:endParaRPr lang="en-US" altLang="ja-JP" sz="4400" dirty="0">
              <a:solidFill>
                <a:schemeClr val="tx1"/>
              </a:solidFill>
            </a:endParaRPr>
          </a:p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手</a:t>
            </a:r>
            <a:r>
              <a:rPr lang="ja-JP" altLang="en-US" sz="4400" dirty="0" smtClean="0">
                <a:solidFill>
                  <a:schemeClr val="tx1"/>
                </a:solidFill>
              </a:rPr>
              <a:t>本</a:t>
            </a:r>
            <a:endParaRPr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788024" y="5661248"/>
            <a:ext cx="1800200" cy="70656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9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455" y="0"/>
            <a:ext cx="2258290" cy="72008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知識及び</a:t>
            </a:r>
            <a:r>
              <a:rPr lang="ja-JP" altLang="en-US" sz="2000" dirty="0"/>
              <a:t>技能</a:t>
            </a:r>
            <a:endParaRPr kumimoji="1"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2267746" y="0"/>
            <a:ext cx="2880318" cy="72008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思考力，判断力，表現力</a:t>
            </a:r>
            <a:endParaRPr kumimoji="1" lang="ja-JP" altLang="en-US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5148065" y="0"/>
            <a:ext cx="3995936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2800" dirty="0"/>
              <a:t>学びに向かう</a:t>
            </a:r>
            <a:r>
              <a:rPr lang="ja-JP" altLang="ja-JP" sz="2800" dirty="0" smtClean="0"/>
              <a:t>力</a:t>
            </a:r>
            <a:r>
              <a:rPr lang="ja-JP" altLang="en-US" sz="2800" dirty="0" smtClean="0"/>
              <a:t>，</a:t>
            </a:r>
            <a:r>
              <a:rPr lang="ja-JP" altLang="ja-JP" sz="2800" dirty="0" smtClean="0"/>
              <a:t>人間性</a:t>
            </a:r>
            <a:endParaRPr kumimoji="1" lang="ja-JP" altLang="en-US" sz="2800" dirty="0"/>
          </a:p>
        </p:txBody>
      </p:sp>
      <p:pic>
        <p:nvPicPr>
          <p:cNvPr id="6" name="図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08720"/>
            <a:ext cx="2952328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下矢印 4"/>
          <p:cNvSpPr/>
          <p:nvPr/>
        </p:nvSpPr>
        <p:spPr>
          <a:xfrm>
            <a:off x="1673678" y="2492897"/>
            <a:ext cx="1098122" cy="2521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47963" y="5014735"/>
            <a:ext cx="4252029" cy="1642669"/>
          </a:xfrm>
          <a:prstGeom prst="rect">
            <a:avLst/>
          </a:prstGeom>
          <a:gradFill flip="none" rotWithShape="1">
            <a:gsLst>
              <a:gs pos="55000">
                <a:srgbClr val="00B050"/>
              </a:gs>
              <a:gs pos="10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>
                <a:solidFill>
                  <a:schemeClr val="tx1"/>
                </a:solidFill>
              </a:rPr>
              <a:t>学習を進める原動力</a:t>
            </a:r>
            <a:endParaRPr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07505" y="2379470"/>
            <a:ext cx="1728191" cy="1485885"/>
          </a:xfrm>
          <a:prstGeom prst="wedgeRoundRectCallout">
            <a:avLst>
              <a:gd name="adj1" fmla="val 66352"/>
              <a:gd name="adj2" fmla="val 692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やって</a:t>
            </a:r>
            <a:endParaRPr lang="en-US" altLang="ja-JP" sz="36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みたい</a:t>
            </a:r>
            <a:endParaRPr kumimoji="1" lang="ja-JP" altLang="en-US" sz="36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2627785" y="2780928"/>
            <a:ext cx="1728191" cy="1485885"/>
          </a:xfrm>
          <a:prstGeom prst="wedgeRoundRectCallout">
            <a:avLst>
              <a:gd name="adj1" fmla="val -74065"/>
              <a:gd name="adj2" fmla="val 11654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挑戦</a:t>
            </a:r>
            <a:endParaRPr kumimoji="1" lang="en-US" altLang="ja-JP" sz="36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したい</a:t>
            </a:r>
          </a:p>
        </p:txBody>
      </p:sp>
      <p:sp>
        <p:nvSpPr>
          <p:cNvPr id="13" name="下矢印 12"/>
          <p:cNvSpPr/>
          <p:nvPr/>
        </p:nvSpPr>
        <p:spPr>
          <a:xfrm>
            <a:off x="6444208" y="2418087"/>
            <a:ext cx="1098122" cy="2596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5148065" y="2724871"/>
            <a:ext cx="3672407" cy="1280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自ら</a:t>
            </a:r>
            <a:r>
              <a:rPr lang="ja-JP" altLang="en-US" sz="36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の生命</a:t>
            </a:r>
            <a:r>
              <a:rPr lang="ja-JP" altLang="en-US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</a:t>
            </a:r>
            <a:endParaRPr lang="en-US" altLang="ja-JP" sz="36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健康を守る</a:t>
            </a:r>
            <a:endParaRPr kumimoji="1" lang="en-US" altLang="ja-JP" sz="36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644008" y="5014735"/>
            <a:ext cx="4252029" cy="1642669"/>
          </a:xfrm>
          <a:prstGeom prst="rect">
            <a:avLst/>
          </a:prstGeom>
          <a:gradFill flip="none" rotWithShape="1">
            <a:gsLst>
              <a:gs pos="55000">
                <a:srgbClr val="00B050"/>
              </a:gs>
              <a:gs pos="10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5400" dirty="0"/>
              <a:t>水泳の心得を守る</a:t>
            </a:r>
            <a:endParaRPr lang="ja-JP" altLang="en-US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kids.wanpug.com/illust/illust30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31236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4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エレメント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6350</TotalTime>
  <Words>625</Words>
  <Application>Microsoft Office PowerPoint</Application>
  <PresentationFormat>画面に合わせる (4:3)</PresentationFormat>
  <Paragraphs>178</Paragraphs>
  <Slides>28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8" baseType="lpstr">
      <vt:lpstr>HGP創英角ﾎﾟｯﾌﾟ体</vt:lpstr>
      <vt:lpstr>HGP明朝B</vt:lpstr>
      <vt:lpstr>HGP明朝E</vt:lpstr>
      <vt:lpstr>HGS明朝E</vt:lpstr>
      <vt:lpstr>HG創英角ｺﾞｼｯｸUB</vt:lpstr>
      <vt:lpstr>ＭＳ Ｐゴシック</vt:lpstr>
      <vt:lpstr>Calibri</vt:lpstr>
      <vt:lpstr>Constantia</vt:lpstr>
      <vt:lpstr>Wingdings 2</vt:lpstr>
      <vt:lpstr>リゾート</vt:lpstr>
      <vt:lpstr>水泳系領域部会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学びのサイクル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主体的、協働的な学びが より充実するために・・・</vt:lpstr>
      <vt:lpstr>PowerPoint プレゼンテーション</vt:lpstr>
      <vt:lpstr>PowerPoint プレゼンテーション</vt:lpstr>
      <vt:lpstr>PowerPoint プレゼンテーション</vt:lpstr>
      <vt:lpstr>クロール・平泳ぎの映像を視聴する</vt:lpstr>
      <vt:lpstr>実際の映像です。 ご覧ください。</vt:lpstr>
      <vt:lpstr>PowerPoint プレゼンテーション</vt:lpstr>
      <vt:lpstr>PowerPoint プレゼンテーション</vt:lpstr>
      <vt:lpstr>リズム水泳</vt:lpstr>
      <vt:lpstr>スイム駅伝</vt:lpstr>
      <vt:lpstr>PowerPoint プレゼンテーション</vt:lpstr>
      <vt:lpstr>1人が泳いだ後に、 小集団で振り返る。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水泳系領域部会 　　　　　研究分科会</dc:title>
  <dc:creator>FJ-USER</dc:creator>
  <cp:lastModifiedBy>EdogawaCity</cp:lastModifiedBy>
  <cp:revision>167</cp:revision>
  <cp:lastPrinted>2017-09-05T08:54:07Z</cp:lastPrinted>
  <dcterms:created xsi:type="dcterms:W3CDTF">2017-07-31T02:57:58Z</dcterms:created>
  <dcterms:modified xsi:type="dcterms:W3CDTF">2017-09-08T05:22:28Z</dcterms:modified>
</cp:coreProperties>
</file>