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8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9" r:id="rId13"/>
    <p:sldId id="270" r:id="rId14"/>
    <p:sldId id="271" r:id="rId15"/>
    <p:sldId id="272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4957A0F-CF6B-4718-A6A2-411C8B227BF6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 smtClean="0"/>
              <a:t>マスター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513815A-BA63-4F7F-B818-24E4F8D6D7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2578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ja-JP" smtClean="0"/>
          </a:p>
        </p:txBody>
      </p:sp>
      <p:sp>
        <p:nvSpPr>
          <p:cNvPr id="2150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2F002D3D-C539-4C30-AF4F-6D36A6EFC993}" type="slidenum">
              <a:rPr lang="ja-JP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85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477AA8F4-EF13-4EF4-93FA-0C03ED670C7E}" type="slidenum">
              <a:rPr lang="en-US" altLang="ja-JP"/>
              <a:pPr>
                <a:spcBef>
                  <a:spcPct val="0"/>
                </a:spcBef>
              </a:pPr>
              <a:t>10</a:t>
            </a:fld>
            <a:endParaRPr lang="en-US" altLang="ja-JP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val="54992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ja-JP" smtClean="0"/>
          </a:p>
        </p:txBody>
      </p:sp>
      <p:sp>
        <p:nvSpPr>
          <p:cNvPr id="2355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A6268E77-53EA-4018-9137-7738B7302244}" type="slidenum">
              <a:rPr lang="ja-JP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17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06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ja-JP" smtClean="0"/>
          </a:p>
        </p:txBody>
      </p:sp>
      <p:sp>
        <p:nvSpPr>
          <p:cNvPr id="24580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9490660A-5F3D-4CCC-8F3F-017C57320003}" type="slidenum">
              <a:rPr lang="ja-JP" altLang="en-US"/>
              <a:pPr>
                <a:spcBef>
                  <a:spcPct val="0"/>
                </a:spcBef>
              </a:pPr>
              <a:t>18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6072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8D45-8469-4DF7-8309-C2F51F9A0F70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4B49C-61B1-4A04-8ED1-3E744502F3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8427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1E671-67EB-45BE-9010-3D67DF829129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7A1BB-1337-4C41-8DAE-9FB2B69127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8274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A01CB-5B38-41F2-ADD5-4C7A2BC7846F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27537-F7B0-4B96-832E-14B9E62BE4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4785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86838-751B-42F7-A560-3D9343570965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4D78D-F030-4BCA-84C7-A75798BA32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995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0D254-D1ED-4C6E-B94F-963118B9696E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CB61A4-68FE-4180-9366-875E0474D7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496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E9F2A-8EB7-4E87-9091-DBB8A9039D68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91019B-5312-4FF0-9D83-8410127B21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36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DB404-0F31-4A79-998A-0DF6BAD551DE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FAC879-3DE1-49D3-9E38-F400899CE3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061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456F0-D151-43F2-A841-7915DE0790E8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2286D-E3F7-4755-B6D0-21B0BB5256E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3844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201C7-6AF9-4107-92C3-E2D6B62A69AE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368FB-BA85-4EE9-97E6-27CDC1B22C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7406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0EEED-3766-4C32-B6D9-AACF1E04A4F9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41EE8-EA5D-4D38-9250-9E6BCD46D7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92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2FB03-913D-4139-A738-6B6EA3E90E30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8C2EF-FAC0-4A9B-A8ED-2F92EC9B04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643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AE60FFF-8AD3-4DB1-B4D3-1DEF4240BC55}" type="datetimeFigureOut">
              <a:rPr lang="ja-JP" altLang="en-US"/>
              <a:pPr>
                <a:defRPr/>
              </a:pPr>
              <a:t>2019/8/8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E03EA55-2A18-4CD5-A212-4AED341F8A6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1143000"/>
            <a:ext cx="7772400" cy="820738"/>
          </a:xfrm>
        </p:spPr>
        <p:txBody>
          <a:bodyPr/>
          <a:lstStyle/>
          <a:p>
            <a:pPr eaLnBrk="1" hangingPunct="1"/>
            <a:r>
              <a:rPr lang="ja-JP" altLang="en-US" smtClean="0"/>
              <a:t>３年「毎日の生活とけんこう」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2428875"/>
            <a:ext cx="7875588" cy="862013"/>
          </a:xfrm>
        </p:spPr>
        <p:txBody>
          <a:bodyPr/>
          <a:lstStyle/>
          <a:p>
            <a:pPr algn="l" eaLnBrk="1" hangingPunct="1"/>
            <a:r>
              <a:rPr lang="ja-JP" altLang="en-US" sz="6000" smtClean="0">
                <a:solidFill>
                  <a:schemeClr val="tx1"/>
                </a:solidFill>
              </a:rPr>
              <a:t>第３時「体のせいけつ」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9" r="46455" b="62601"/>
          <a:stretch>
            <a:fillRect/>
          </a:stretch>
        </p:blipFill>
        <p:spPr bwMode="auto">
          <a:xfrm>
            <a:off x="1979613" y="3500438"/>
            <a:ext cx="1944687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女の人顔 - コピ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640138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番号プレースホルダー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BF8F2B-C1A9-404E-8B5C-F6F89FDB3BE8}" type="slidenum">
              <a:rPr lang="en-US" altLang="ja-JP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pic>
        <p:nvPicPr>
          <p:cNvPr id="6144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989138"/>
            <a:ext cx="1800225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989138"/>
            <a:ext cx="1800225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789363"/>
            <a:ext cx="18716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1" name="Rectangle 11"/>
          <p:cNvSpPr>
            <a:spLocks noChangeArrowheads="1"/>
          </p:cNvSpPr>
          <p:nvPr/>
        </p:nvSpPr>
        <p:spPr bwMode="auto">
          <a:xfrm>
            <a:off x="2195513" y="1484313"/>
            <a:ext cx="2232025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２　手のひらを合わせあらう</a:t>
            </a: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4572000" y="1484313"/>
            <a:ext cx="2232025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３　手のこうをのばしてあらう</a:t>
            </a:r>
          </a:p>
        </p:txBody>
      </p:sp>
      <p:sp>
        <p:nvSpPr>
          <p:cNvPr id="61453" name="Rectangle 13"/>
          <p:cNvSpPr>
            <a:spLocks noChangeArrowheads="1"/>
          </p:cNvSpPr>
          <p:nvPr/>
        </p:nvSpPr>
        <p:spPr bwMode="auto">
          <a:xfrm>
            <a:off x="2195513" y="3284538"/>
            <a:ext cx="2160587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４　指先、つめの間をあらう</a:t>
            </a:r>
          </a:p>
        </p:txBody>
      </p:sp>
      <p:sp>
        <p:nvSpPr>
          <p:cNvPr id="61454" name="Rectangle 14"/>
          <p:cNvSpPr>
            <a:spLocks noChangeArrowheads="1"/>
          </p:cNvSpPr>
          <p:nvPr/>
        </p:nvSpPr>
        <p:spPr bwMode="auto">
          <a:xfrm>
            <a:off x="2268538" y="4941888"/>
            <a:ext cx="2089150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６　親指をねじりあらい</a:t>
            </a:r>
          </a:p>
        </p:txBody>
      </p:sp>
      <p:sp>
        <p:nvSpPr>
          <p:cNvPr id="61455" name="Rectangle 15"/>
          <p:cNvSpPr>
            <a:spLocks noChangeArrowheads="1"/>
          </p:cNvSpPr>
          <p:nvPr/>
        </p:nvSpPr>
        <p:spPr bwMode="auto">
          <a:xfrm>
            <a:off x="4572000" y="4941888"/>
            <a:ext cx="2160588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７　手首をあらう</a:t>
            </a:r>
          </a:p>
        </p:txBody>
      </p:sp>
      <p:sp>
        <p:nvSpPr>
          <p:cNvPr id="61456" name="Rectangle 16"/>
          <p:cNvSpPr>
            <a:spLocks noChangeArrowheads="1"/>
          </p:cNvSpPr>
          <p:nvPr/>
        </p:nvSpPr>
        <p:spPr bwMode="auto">
          <a:xfrm>
            <a:off x="4572000" y="3284538"/>
            <a:ext cx="2160588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５　指の間を十分にあらう</a:t>
            </a:r>
          </a:p>
        </p:txBody>
      </p:sp>
      <p:pic>
        <p:nvPicPr>
          <p:cNvPr id="61457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789363"/>
            <a:ext cx="18002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8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445125"/>
            <a:ext cx="18716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9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445125"/>
            <a:ext cx="180022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0" name="AutoShape 20"/>
          <p:cNvSpPr>
            <a:spLocks noChangeArrowheads="1"/>
          </p:cNvSpPr>
          <p:nvPr/>
        </p:nvSpPr>
        <p:spPr bwMode="auto">
          <a:xfrm>
            <a:off x="1835150" y="2492375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66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1461" name="AutoShape 21"/>
          <p:cNvSpPr>
            <a:spLocks noChangeArrowheads="1"/>
          </p:cNvSpPr>
          <p:nvPr/>
        </p:nvSpPr>
        <p:spPr bwMode="auto">
          <a:xfrm>
            <a:off x="6659563" y="5876925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66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1462" name="Rectangle 22"/>
          <p:cNvSpPr>
            <a:spLocks noChangeArrowheads="1"/>
          </p:cNvSpPr>
          <p:nvPr/>
        </p:nvSpPr>
        <p:spPr bwMode="auto">
          <a:xfrm>
            <a:off x="7235825" y="4941888"/>
            <a:ext cx="1728788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８　ハンカチでよくふく</a:t>
            </a:r>
          </a:p>
        </p:txBody>
      </p:sp>
      <p:pic>
        <p:nvPicPr>
          <p:cNvPr id="61465" name="Picture 25" descr="PA070007"/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989138"/>
            <a:ext cx="156686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6" name="Rectangle 26"/>
          <p:cNvSpPr>
            <a:spLocks noChangeArrowheads="1"/>
          </p:cNvSpPr>
          <p:nvPr/>
        </p:nvSpPr>
        <p:spPr bwMode="auto">
          <a:xfrm>
            <a:off x="107950" y="1484313"/>
            <a:ext cx="1547813" cy="431800"/>
          </a:xfrm>
          <a:prstGeom prst="rect">
            <a:avLst/>
          </a:prstGeom>
          <a:solidFill>
            <a:srgbClr val="FFFF00"/>
          </a:solidFill>
          <a:ln w="57150" cmpd="thickThin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b="1">
                <a:solidFill>
                  <a:srgbClr val="000000"/>
                </a:solidFill>
              </a:rPr>
              <a:t>１　石けんをつける</a:t>
            </a:r>
          </a:p>
        </p:txBody>
      </p:sp>
      <p:pic>
        <p:nvPicPr>
          <p:cNvPr id="61467" name="Picture 27" descr="PA070009"/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516563"/>
            <a:ext cx="1871662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8" name="AutoShape 28"/>
          <p:cNvSpPr>
            <a:spLocks noChangeArrowheads="1"/>
          </p:cNvSpPr>
          <p:nvPr/>
        </p:nvSpPr>
        <p:spPr bwMode="auto">
          <a:xfrm>
            <a:off x="4284663" y="2492375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66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1469" name="AutoShape 29"/>
          <p:cNvSpPr>
            <a:spLocks noChangeArrowheads="1"/>
          </p:cNvSpPr>
          <p:nvPr/>
        </p:nvSpPr>
        <p:spPr bwMode="auto">
          <a:xfrm>
            <a:off x="4284663" y="4221163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66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1470" name="AutoShape 30"/>
          <p:cNvSpPr>
            <a:spLocks noChangeArrowheads="1"/>
          </p:cNvSpPr>
          <p:nvPr/>
        </p:nvSpPr>
        <p:spPr bwMode="auto">
          <a:xfrm>
            <a:off x="4284663" y="5876925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66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1471" name="AutoShape 31"/>
          <p:cNvSpPr>
            <a:spLocks noChangeArrowheads="1"/>
          </p:cNvSpPr>
          <p:nvPr/>
        </p:nvSpPr>
        <p:spPr bwMode="auto">
          <a:xfrm rot="8186737">
            <a:off x="4284663" y="3068638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66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1472" name="AutoShape 32"/>
          <p:cNvSpPr>
            <a:spLocks noChangeArrowheads="1"/>
          </p:cNvSpPr>
          <p:nvPr/>
        </p:nvSpPr>
        <p:spPr bwMode="auto">
          <a:xfrm rot="8186737">
            <a:off x="4356100" y="4797425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66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11290" name="Group 34"/>
          <p:cNvGrpSpPr>
            <a:grpSpLocks/>
          </p:cNvGrpSpPr>
          <p:nvPr/>
        </p:nvGrpSpPr>
        <p:grpSpPr bwMode="auto">
          <a:xfrm>
            <a:off x="0" y="41275"/>
            <a:ext cx="9144000" cy="1371600"/>
            <a:chOff x="0" y="26"/>
            <a:chExt cx="5760" cy="864"/>
          </a:xfrm>
        </p:grpSpPr>
        <p:sp>
          <p:nvSpPr>
            <p:cNvPr id="11293" name="Oval 6"/>
            <p:cNvSpPr>
              <a:spLocks noChangeArrowheads="1"/>
            </p:cNvSpPr>
            <p:nvPr/>
          </p:nvSpPr>
          <p:spPr bwMode="auto">
            <a:xfrm>
              <a:off x="0" y="26"/>
              <a:ext cx="5760" cy="864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ja-JP" altLang="ja-JP" b="1">
                <a:solidFill>
                  <a:srgbClr val="0000FF"/>
                </a:solidFill>
              </a:endParaRPr>
            </a:p>
          </p:txBody>
        </p:sp>
        <p:sp>
          <p:nvSpPr>
            <p:cNvPr id="11294" name="Rectangle 33"/>
            <p:cNvSpPr>
              <a:spLocks noChangeArrowheads="1"/>
            </p:cNvSpPr>
            <p:nvPr/>
          </p:nvSpPr>
          <p:spPr bwMode="auto">
            <a:xfrm>
              <a:off x="401" y="253"/>
              <a:ext cx="4944" cy="408"/>
            </a:xfrm>
            <a:prstGeom prst="rect">
              <a:avLst/>
            </a:prstGeom>
            <a:solidFill>
              <a:schemeClr val="tx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3600" b="1">
                  <a:solidFill>
                    <a:srgbClr val="0000FF"/>
                  </a:solidFill>
                </a:rPr>
                <a:t>正しい手あらいの仕方をおぼえましょう。</a:t>
              </a:r>
            </a:p>
          </p:txBody>
        </p:sp>
      </p:grpSp>
      <p:pic>
        <p:nvPicPr>
          <p:cNvPr id="61497" name="Picture 5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860925"/>
            <a:ext cx="1547813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8" name="Picture 5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563" y="3357563"/>
            <a:ext cx="1373187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6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6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6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1" grpId="0" animBg="1" autoUpdateAnimBg="0"/>
      <p:bldP spid="61452" grpId="0" animBg="1" autoUpdateAnimBg="0"/>
      <p:bldP spid="61453" grpId="0" animBg="1" autoUpdateAnimBg="0"/>
      <p:bldP spid="61454" grpId="0" animBg="1" autoUpdateAnimBg="0"/>
      <p:bldP spid="61455" grpId="0" animBg="1" autoUpdateAnimBg="0"/>
      <p:bldP spid="61456" grpId="0" animBg="1" autoUpdateAnimBg="0"/>
      <p:bldP spid="61460" grpId="0" animBg="1"/>
      <p:bldP spid="61461" grpId="0" animBg="1"/>
      <p:bldP spid="61462" grpId="0" animBg="1" autoUpdateAnimBg="0"/>
      <p:bldP spid="61466" grpId="0" animBg="1" autoUpdateAnimBg="0"/>
      <p:bldP spid="61468" grpId="0" animBg="1"/>
      <p:bldP spid="61469" grpId="0" animBg="1"/>
      <p:bldP spid="61470" grpId="0" animBg="1"/>
      <p:bldP spid="61471" grpId="0" animBg="1"/>
      <p:bldP spid="6147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吹き出し 3"/>
          <p:cNvSpPr/>
          <p:nvPr/>
        </p:nvSpPr>
        <p:spPr>
          <a:xfrm>
            <a:off x="1093788" y="420688"/>
            <a:ext cx="7439025" cy="2809875"/>
          </a:xfrm>
          <a:prstGeom prst="wedgeRoundRectCallout">
            <a:avLst>
              <a:gd name="adj1" fmla="val -19501"/>
              <a:gd name="adj2" fmla="val 73202"/>
              <a:gd name="adj3" fmla="val 16667"/>
            </a:avLst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体のよごれやすいところに色をぬってみましょう。</a:t>
            </a:r>
          </a:p>
        </p:txBody>
      </p:sp>
      <p:pic>
        <p:nvPicPr>
          <p:cNvPr id="7" name="Picture 10" descr="女の人顔 - コピ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4005263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/>
          <p:cNvSpPr>
            <a:spLocks noGrp="1"/>
          </p:cNvSpPr>
          <p:nvPr>
            <p:ph type="title"/>
          </p:nvPr>
        </p:nvSpPr>
        <p:spPr>
          <a:solidFill>
            <a:srgbClr val="FFFF66"/>
          </a:solidFill>
        </p:spPr>
        <p:txBody>
          <a:bodyPr/>
          <a:lstStyle/>
          <a:p>
            <a:r>
              <a:rPr lang="ja-JP" altLang="en-US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体のよごれやすいところ</a:t>
            </a: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312988"/>
            <a:ext cx="4381500" cy="3455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916113"/>
            <a:ext cx="4175125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55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爆発 2 1"/>
          <p:cNvSpPr/>
          <p:nvPr/>
        </p:nvSpPr>
        <p:spPr>
          <a:xfrm>
            <a:off x="468313" y="1628775"/>
            <a:ext cx="8351837" cy="4895850"/>
          </a:xfrm>
          <a:prstGeom prst="irregularSeal2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solidFill>
                  <a:schemeClr val="bg1"/>
                </a:solidFill>
              </a:rPr>
              <a:t>薬品を使ってよごれを目立ちやすくすると・・・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196975"/>
            <a:ext cx="91630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595688"/>
            <a:ext cx="6289675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0"/>
            <a:ext cx="6011863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20650" y="2382838"/>
            <a:ext cx="6551613" cy="1296987"/>
          </a:xfrm>
          <a:prstGeom prst="wedgeRoundRectCallout">
            <a:avLst>
              <a:gd name="adj1" fmla="val -35968"/>
              <a:gd name="adj2" fmla="val 100514"/>
              <a:gd name="adj3" fmla="val 16667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/>
              <a:t>目に見えないけれど</a:t>
            </a:r>
            <a:endParaRPr lang="en-US" altLang="ja-JP" sz="3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/>
              <a:t>こんなによごれているのね！！</a:t>
            </a:r>
            <a:endParaRPr lang="en-US" altLang="ja-JP" sz="3600"/>
          </a:p>
        </p:txBody>
      </p:sp>
      <p:pic>
        <p:nvPicPr>
          <p:cNvPr id="6" name="Picture 10" descr="女の人顔 - コピ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4529138"/>
            <a:ext cx="1301750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539750" y="388938"/>
            <a:ext cx="7848600" cy="1227137"/>
          </a:xfrm>
          <a:prstGeom prst="roundRect">
            <a:avLst/>
          </a:prstGeom>
          <a:solidFill>
            <a:srgbClr val="FFCC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6967538" cy="13255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8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せいけつにしておかないと・・・</a:t>
            </a:r>
            <a:endParaRPr lang="ja-JP" altLang="en-US" sz="4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2450" y="1935163"/>
            <a:ext cx="5964238" cy="43513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sz="480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sz="48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○さいきんが増える</a:t>
            </a:r>
            <a:endParaRPr lang="en-US" altLang="ja-JP" sz="480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sz="48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○病気になりやすい</a:t>
            </a:r>
          </a:p>
        </p:txBody>
      </p:sp>
      <p:pic>
        <p:nvPicPr>
          <p:cNvPr id="17413" name="コンテンツ プレースホルダ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2179638"/>
            <a:ext cx="1360488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コンテンツ プレースホルダ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4292600"/>
            <a:ext cx="3230563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755650" y="1628775"/>
            <a:ext cx="7416800" cy="4572000"/>
          </a:xfrm>
          <a:prstGeom prst="roundRect">
            <a:avLst/>
          </a:prstGeom>
          <a:solidFill>
            <a:srgbClr val="FFFF99"/>
          </a:solidFill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8435" name="タイトル 1"/>
          <p:cNvSpPr>
            <a:spLocks noGrp="1"/>
          </p:cNvSpPr>
          <p:nvPr>
            <p:ph type="title"/>
          </p:nvPr>
        </p:nvSpPr>
        <p:spPr>
          <a:xfrm>
            <a:off x="654050" y="476250"/>
            <a:ext cx="4422775" cy="1143000"/>
          </a:xfrm>
        </p:spPr>
        <p:txBody>
          <a:bodyPr/>
          <a:lstStyle/>
          <a:p>
            <a:pPr eaLnBrk="1" hangingPunct="1"/>
            <a:r>
              <a:rPr lang="ja-JP" altLang="en-US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今日のポイント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042988" y="2565400"/>
            <a:ext cx="7058025" cy="3208338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dirty="0"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①からだを</a:t>
            </a:r>
            <a:r>
              <a:rPr lang="ja-JP" altLang="en-US" sz="35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せいけつ</a:t>
            </a: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にすること</a:t>
            </a:r>
            <a:r>
              <a:rPr lang="ja-JP" altLang="en-US" sz="3500" dirty="0">
                <a:latin typeface="HGP創英角ﾎﾟｯﾌﾟ体" pitchFamily="50" charset="-128"/>
                <a:ea typeface="HGP創英角ﾎﾟｯﾌﾟ体" pitchFamily="50" charset="-128"/>
              </a:rPr>
              <a:t>が</a:t>
            </a: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大切。</a:t>
            </a:r>
            <a:endParaRPr lang="en-US" altLang="ja-JP" sz="3500" dirty="0" smtClean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3500" dirty="0" smtClean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　②からだをせいけつにすることで、</a:t>
            </a:r>
            <a:endParaRPr lang="en-US" altLang="ja-JP" sz="3500" dirty="0" smtClean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　　</a:t>
            </a:r>
            <a:r>
              <a:rPr lang="ja-JP" altLang="en-US" sz="35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病気になりにくく</a:t>
            </a: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、</a:t>
            </a:r>
            <a:r>
              <a:rPr lang="ja-JP" altLang="en-US" sz="35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毎日</a:t>
            </a:r>
            <a:r>
              <a:rPr lang="ja-JP" altLang="en-US" sz="35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けんこう</a:t>
            </a: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に</a:t>
            </a:r>
            <a:endParaRPr lang="en-US" altLang="ja-JP" sz="3500" dirty="0" smtClean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3500" dirty="0" smtClean="0">
                <a:latin typeface="HGP創英角ﾎﾟｯﾌﾟ体" pitchFamily="50" charset="-128"/>
                <a:ea typeface="HGP創英角ﾎﾟｯﾌﾟ体" pitchFamily="50" charset="-128"/>
              </a:rPr>
              <a:t>　　すごすことができる。</a:t>
            </a:r>
            <a:endParaRPr lang="en-US" altLang="ja-JP" dirty="0"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図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4335463"/>
            <a:ext cx="163830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図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3" y="4344988"/>
            <a:ext cx="1643062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2567" name="AutoShape 7"/>
          <p:cNvSpPr>
            <a:spLocks noChangeArrowheads="1"/>
          </p:cNvSpPr>
          <p:nvPr/>
        </p:nvSpPr>
        <p:spPr bwMode="auto">
          <a:xfrm>
            <a:off x="1260475" y="333375"/>
            <a:ext cx="7488238" cy="3455988"/>
          </a:xfrm>
          <a:prstGeom prst="wedgeRoundRectCallout">
            <a:avLst>
              <a:gd name="adj1" fmla="val 26551"/>
              <a:gd name="adj2" fmla="val 69116"/>
              <a:gd name="adj3" fmla="val 16667"/>
            </a:avLst>
          </a:prstGeom>
          <a:solidFill>
            <a:srgbClr val="CCFFFF"/>
          </a:solidFill>
          <a:ln w="9525">
            <a:solidFill>
              <a:srgbClr val="66FF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今日の学習をして</a:t>
            </a:r>
            <a:endParaRPr lang="en-US" altLang="ja-JP" sz="360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60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・わかったこと</a:t>
            </a:r>
            <a:endParaRPr lang="en-US" altLang="ja-JP" sz="360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・これからしていきたいこと</a:t>
            </a:r>
            <a:endParaRPr lang="en-US" altLang="ja-JP" sz="360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60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                 を書きましょう</a:t>
            </a:r>
            <a:r>
              <a:rPr lang="ja-JP" altLang="en-US" sz="440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。</a:t>
            </a:r>
          </a:p>
        </p:txBody>
      </p:sp>
      <p:pic>
        <p:nvPicPr>
          <p:cNvPr id="7" name="コンテンツ プレースホルダ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9" r="46455" b="62601"/>
          <a:stretch>
            <a:fillRect/>
          </a:stretch>
        </p:blipFill>
        <p:spPr bwMode="auto">
          <a:xfrm>
            <a:off x="5435600" y="4143375"/>
            <a:ext cx="1728788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2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2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pPr eaLnBrk="1" hangingPunct="1"/>
            <a:r>
              <a:rPr lang="ja-JP" altLang="en-US" sz="3200" smtClean="0"/>
              <a:t>毎日の生活でひつようなことはなんでしたか。</a:t>
            </a:r>
          </a:p>
        </p:txBody>
      </p:sp>
      <p:pic>
        <p:nvPicPr>
          <p:cNvPr id="3075" name="図 4" descr="5-21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3789363"/>
            <a:ext cx="312578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406525"/>
            <a:ext cx="3024188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コンテンツ プレースホルダー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268413"/>
            <a:ext cx="4927600" cy="3325812"/>
          </a:xfrm>
        </p:spPr>
      </p:pic>
      <p:pic>
        <p:nvPicPr>
          <p:cNvPr id="3078" name="図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0" y="4654550"/>
            <a:ext cx="2046288" cy="1979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ja-JP" altLang="en-US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00113" y="2546350"/>
            <a:ext cx="6591300" cy="15684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なぜせいけつにする必要があるのでしょうか？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吹き出し 3"/>
          <p:cNvSpPr/>
          <p:nvPr/>
        </p:nvSpPr>
        <p:spPr>
          <a:xfrm>
            <a:off x="1093788" y="420688"/>
            <a:ext cx="7088187" cy="2809875"/>
          </a:xfrm>
          <a:prstGeom prst="wedgeRoundRectCallout">
            <a:avLst>
              <a:gd name="adj1" fmla="val -13296"/>
              <a:gd name="adj2" fmla="val 73202"/>
              <a:gd name="adj3" fmla="val 16667"/>
            </a:avLst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からだのせいけつに</a:t>
            </a:r>
            <a:endParaRPr lang="en-US" altLang="ja-JP" sz="4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ついてかんがえよう。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9" r="46455" b="62601"/>
          <a:stretch>
            <a:fillRect/>
          </a:stretch>
        </p:blipFill>
        <p:spPr>
          <a:xfrm>
            <a:off x="3779838" y="3644900"/>
            <a:ext cx="2016125" cy="2476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50825" y="188913"/>
            <a:ext cx="8713788" cy="1076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>
                <a:solidFill>
                  <a:srgbClr val="FF0000"/>
                </a:solidFill>
                <a:latin typeface="Arial" panose="020B0604020202020204" pitchFamily="34" charset="0"/>
              </a:rPr>
              <a:t>問題</a:t>
            </a:r>
            <a:r>
              <a:rPr lang="ja-JP" altLang="en-US">
                <a:latin typeface="Arial" panose="020B0604020202020204" pitchFamily="34" charset="0"/>
              </a:rPr>
              <a:t>：せいけつでいるためには、どんなことをすれ　すればよいのでしょうか。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928688" y="3214688"/>
            <a:ext cx="2571750" cy="10001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ハンカチ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857250" y="4500563"/>
            <a:ext cx="2571750" cy="10001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耳そうじ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3276600" y="2000250"/>
            <a:ext cx="2695575" cy="9286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つめ切り</a:t>
            </a:r>
          </a:p>
        </p:txBody>
      </p:sp>
      <p:sp>
        <p:nvSpPr>
          <p:cNvPr id="17" name="角丸四角形 16"/>
          <p:cNvSpPr/>
          <p:nvPr/>
        </p:nvSpPr>
        <p:spPr>
          <a:xfrm>
            <a:off x="3571875" y="4500563"/>
            <a:ext cx="2214563" cy="10001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きがえ</a:t>
            </a:r>
          </a:p>
        </p:txBody>
      </p:sp>
      <p:sp>
        <p:nvSpPr>
          <p:cNvPr id="18" name="角丸四角形 17"/>
          <p:cNvSpPr/>
          <p:nvPr/>
        </p:nvSpPr>
        <p:spPr>
          <a:xfrm>
            <a:off x="5929313" y="4572000"/>
            <a:ext cx="2714625" cy="9286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せんたく</a:t>
            </a:r>
          </a:p>
        </p:txBody>
      </p:sp>
      <p:sp>
        <p:nvSpPr>
          <p:cNvPr id="19" name="角丸四角形 18"/>
          <p:cNvSpPr/>
          <p:nvPr/>
        </p:nvSpPr>
        <p:spPr>
          <a:xfrm>
            <a:off x="6072188" y="2071688"/>
            <a:ext cx="2657475" cy="8572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はみがき</a:t>
            </a:r>
          </a:p>
        </p:txBody>
      </p:sp>
      <p:sp>
        <p:nvSpPr>
          <p:cNvPr id="20" name="角丸四角形 19"/>
          <p:cNvSpPr/>
          <p:nvPr/>
        </p:nvSpPr>
        <p:spPr>
          <a:xfrm>
            <a:off x="6572250" y="3286125"/>
            <a:ext cx="2071688" cy="8572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うがい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3643313" y="3286125"/>
            <a:ext cx="2786062" cy="9286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にゅうよく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611188" y="1928813"/>
            <a:ext cx="2592387" cy="10001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solidFill>
                  <a:schemeClr val="tx1"/>
                </a:solidFill>
                <a:latin typeface="+mn-ea"/>
              </a:rPr>
              <a:t>手あらい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3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5" grpId="0" animBg="1"/>
      <p:bldP spid="5" grpId="1" animBg="1"/>
      <p:bldP spid="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吹き出し 3"/>
          <p:cNvSpPr/>
          <p:nvPr/>
        </p:nvSpPr>
        <p:spPr>
          <a:xfrm>
            <a:off x="971550" y="549275"/>
            <a:ext cx="7778750" cy="2808288"/>
          </a:xfrm>
          <a:prstGeom prst="wedgeRoundRectCallout">
            <a:avLst>
              <a:gd name="adj1" fmla="val -13296"/>
              <a:gd name="adj2" fmla="val 73202"/>
              <a:gd name="adj3" fmla="val 16667"/>
            </a:avLst>
          </a:prstGeom>
          <a:solidFill>
            <a:srgbClr val="FFCCCC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dirty="0" err="1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だっしめんを</a:t>
            </a:r>
            <a:r>
              <a:rPr lang="ja-JP" altLang="en-US" sz="44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使って手や机を</a:t>
            </a:r>
            <a:endParaRPr lang="en-US" altLang="ja-JP" sz="44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ふいてよごれがついているか</a:t>
            </a:r>
            <a:endParaRPr lang="en-US" altLang="ja-JP" sz="44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たしかめてみましょう。</a:t>
            </a:r>
          </a:p>
        </p:txBody>
      </p:sp>
      <p:pic>
        <p:nvPicPr>
          <p:cNvPr id="5" name="Picture 10" descr="女の人顔 - コピー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4076700"/>
            <a:ext cx="1898650" cy="20399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75" y="1412875"/>
            <a:ext cx="2319338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38" y="1412875"/>
            <a:ext cx="2339975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1412875"/>
            <a:ext cx="2554288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タイトル 9"/>
          <p:cNvSpPr>
            <a:spLocks noGrp="1"/>
          </p:cNvSpPr>
          <p:nvPr>
            <p:ph type="title"/>
          </p:nvPr>
        </p:nvSpPr>
        <p:spPr>
          <a:xfrm>
            <a:off x="179388" y="-26988"/>
            <a:ext cx="8785225" cy="1439863"/>
          </a:xfrm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ja-JP" altLang="en-US" smtClean="0">
                <a:solidFill>
                  <a:srgbClr val="FF0000"/>
                </a:solidFill>
              </a:rPr>
              <a:t>問題</a:t>
            </a:r>
            <a:r>
              <a:rPr lang="ja-JP" altLang="en-US" smtClean="0"/>
              <a:t>３つの写真はどんな手のあらい方をしたのでしょう？</a:t>
            </a:r>
          </a:p>
        </p:txBody>
      </p:sp>
      <p:sp>
        <p:nvSpPr>
          <p:cNvPr id="8" name="テキスト ボックス 7"/>
          <p:cNvSpPr txBox="1">
            <a:spLocks noChangeArrowheads="1"/>
          </p:cNvSpPr>
          <p:nvPr/>
        </p:nvSpPr>
        <p:spPr bwMode="auto">
          <a:xfrm>
            <a:off x="395288" y="4581525"/>
            <a:ext cx="82804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400"/>
              <a:t>①　石けんでていねいにあらった。</a:t>
            </a:r>
            <a:endParaRPr lang="en-US" altLang="ja-JP" sz="4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400"/>
              <a:t>②　水だけであらった。</a:t>
            </a:r>
            <a:endParaRPr lang="en-US" altLang="ja-JP" sz="4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400"/>
              <a:t>③　あらっていない。</a:t>
            </a:r>
            <a:endParaRPr lang="en-US" altLang="ja-JP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ja-JP" altLang="en-US" smtClean="0"/>
              <a:t>答えは、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357313"/>
            <a:ext cx="2740025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357313"/>
            <a:ext cx="2765425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357313"/>
            <a:ext cx="3017838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角丸四角形吹き出し 11"/>
          <p:cNvSpPr/>
          <p:nvPr/>
        </p:nvSpPr>
        <p:spPr>
          <a:xfrm>
            <a:off x="214313" y="5357813"/>
            <a:ext cx="2786062" cy="1357312"/>
          </a:xfrm>
          <a:prstGeom prst="wedgeRoundRectCallout">
            <a:avLst>
              <a:gd name="adj1" fmla="val -13190"/>
              <a:gd name="adj2" fmla="val -9029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①石けんで</a:t>
            </a:r>
            <a:endParaRPr lang="en-US" altLang="ja-JP" sz="28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ていねいに</a:t>
            </a:r>
            <a:endParaRPr lang="en-US" altLang="ja-JP" sz="28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あらった</a:t>
            </a:r>
          </a:p>
        </p:txBody>
      </p:sp>
      <p:sp>
        <p:nvSpPr>
          <p:cNvPr id="13" name="角丸四角形吹き出し 12"/>
          <p:cNvSpPr/>
          <p:nvPr/>
        </p:nvSpPr>
        <p:spPr>
          <a:xfrm>
            <a:off x="3214688" y="5357813"/>
            <a:ext cx="2786062" cy="1357312"/>
          </a:xfrm>
          <a:prstGeom prst="wedgeRoundRectCallout">
            <a:avLst>
              <a:gd name="adj1" fmla="val -13190"/>
              <a:gd name="adj2" fmla="val -9029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②水だけで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あらった</a:t>
            </a:r>
            <a:endParaRPr lang="en-US" altLang="ja-JP" sz="3200" dirty="0">
              <a:solidFill>
                <a:schemeClr val="tx1"/>
              </a:solidFill>
            </a:endParaRPr>
          </a:p>
        </p:txBody>
      </p:sp>
      <p:sp>
        <p:nvSpPr>
          <p:cNvPr id="14" name="角丸四角形吹き出し 13"/>
          <p:cNvSpPr/>
          <p:nvPr/>
        </p:nvSpPr>
        <p:spPr>
          <a:xfrm>
            <a:off x="6073775" y="5316538"/>
            <a:ext cx="2786063" cy="1357312"/>
          </a:xfrm>
          <a:prstGeom prst="wedgeRoundRectCallout">
            <a:avLst>
              <a:gd name="adj1" fmla="val -13190"/>
              <a:gd name="adj2" fmla="val -9029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③あらって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いない</a:t>
            </a:r>
            <a:endParaRPr lang="en-US" altLang="ja-JP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吹き出し 3"/>
          <p:cNvSpPr/>
          <p:nvPr/>
        </p:nvSpPr>
        <p:spPr>
          <a:xfrm>
            <a:off x="971550" y="549275"/>
            <a:ext cx="7778750" cy="2808288"/>
          </a:xfrm>
          <a:prstGeom prst="wedgeRoundRectCallout">
            <a:avLst>
              <a:gd name="adj1" fmla="val -13296"/>
              <a:gd name="adj2" fmla="val 73202"/>
              <a:gd name="adj3" fmla="val 16667"/>
            </a:avLst>
          </a:prstGeom>
          <a:solidFill>
            <a:srgbClr val="FFCCCC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手は、よごれや目に見えない</a:t>
            </a:r>
            <a:r>
              <a:rPr lang="ja-JP" altLang="en-US" sz="3200" b="1" dirty="0">
                <a:solidFill>
                  <a:schemeClr val="tx1"/>
                </a:solidFill>
              </a:rPr>
              <a:t>さい</a:t>
            </a:r>
            <a:r>
              <a:rPr lang="ja-JP" altLang="en-US" sz="3200" b="1" dirty="0" err="1">
                <a:solidFill>
                  <a:schemeClr val="tx1"/>
                </a:solidFill>
              </a:rPr>
              <a:t>きん</a:t>
            </a:r>
            <a:r>
              <a:rPr lang="ja-JP" altLang="en-US" sz="3200" dirty="0" err="1">
                <a:solidFill>
                  <a:schemeClr val="tx1"/>
                </a:solidFill>
              </a:rPr>
              <a:t>が</a:t>
            </a:r>
            <a:r>
              <a:rPr lang="ja-JP" altLang="en-US" sz="3200" dirty="0">
                <a:solidFill>
                  <a:schemeClr val="tx1"/>
                </a:solidFill>
              </a:rPr>
              <a:t>ついています。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　外遊びやトイレのあと、食事の前には、石けんで、ていねいに手をあらいましょう。</a:t>
            </a:r>
          </a:p>
        </p:txBody>
      </p:sp>
      <p:pic>
        <p:nvPicPr>
          <p:cNvPr id="5" name="Picture 10" descr="女の人顔 - コピ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8" y="4005263"/>
            <a:ext cx="1966912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224</Words>
  <Application>Microsoft Office PowerPoint</Application>
  <PresentationFormat>画面に合わせる (4:3)</PresentationFormat>
  <Paragraphs>68</Paragraphs>
  <Slides>18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4" baseType="lpstr">
      <vt:lpstr>Calibri</vt:lpstr>
      <vt:lpstr>ＭＳ Ｐゴシック</vt:lpstr>
      <vt:lpstr>Arial</vt:lpstr>
      <vt:lpstr>HGP創英角ﾎﾟｯﾌﾟ体</vt:lpstr>
      <vt:lpstr>HGS創英角ﾎﾟｯﾌﾟ体</vt:lpstr>
      <vt:lpstr>Office ​​テーマ</vt:lpstr>
      <vt:lpstr>３年「毎日の生活とけんこう」</vt:lpstr>
      <vt:lpstr>毎日の生活でひつようなことはなんでしたか。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問題３つの写真はどんな手のあらい方をしたのでしょう？</vt:lpstr>
      <vt:lpstr>答えは、</vt:lpstr>
      <vt:lpstr>PowerPoint プレゼンテーション</vt:lpstr>
      <vt:lpstr>PowerPoint プレゼンテーション</vt:lpstr>
      <vt:lpstr>PowerPoint プレゼンテーション</vt:lpstr>
      <vt:lpstr>体のよごれやすいところ</vt:lpstr>
      <vt:lpstr>PowerPoint プレゼンテーション</vt:lpstr>
      <vt:lpstr>PowerPoint プレゼンテーション</vt:lpstr>
      <vt:lpstr>PowerPoint プレゼンテーション</vt:lpstr>
      <vt:lpstr>せいけつにしておかないと・・・</vt:lpstr>
      <vt:lpstr>今日のポイント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３年「毎日の生活とけんこう」</dc:title>
  <dc:creator>user</dc:creator>
  <cp:lastModifiedBy>見城 幸恵</cp:lastModifiedBy>
  <cp:revision>7</cp:revision>
  <dcterms:created xsi:type="dcterms:W3CDTF">2018-07-28T05:32:06Z</dcterms:created>
  <dcterms:modified xsi:type="dcterms:W3CDTF">2019-08-08T11:59:28Z</dcterms:modified>
</cp:coreProperties>
</file>