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2" r:id="rId1"/>
  </p:sldMasterIdLst>
  <p:sldIdLst>
    <p:sldId id="256" r:id="rId2"/>
    <p:sldId id="311" r:id="rId3"/>
    <p:sldId id="312" r:id="rId4"/>
    <p:sldId id="313" r:id="rId5"/>
    <p:sldId id="307" r:id="rId6"/>
    <p:sldId id="297" r:id="rId7"/>
    <p:sldId id="308" r:id="rId8"/>
    <p:sldId id="315" r:id="rId9"/>
    <p:sldId id="310" r:id="rId10"/>
    <p:sldId id="304" r:id="rId11"/>
    <p:sldId id="314" r:id="rId12"/>
    <p:sldId id="316" r:id="rId1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CCCC"/>
    <a:srgbClr val="FFFFCC"/>
    <a:srgbClr val="FFCCFF"/>
    <a:srgbClr val="FF0000"/>
    <a:srgbClr val="0000FF"/>
    <a:srgbClr val="FF99FF"/>
    <a:srgbClr val="99FFCC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026" autoAdjust="0"/>
    <p:restoredTop sz="94720" autoAdjust="0"/>
  </p:normalViewPr>
  <p:slideViewPr>
    <p:cSldViewPr>
      <p:cViewPr varScale="1">
        <p:scale>
          <a:sx n="84" d="100"/>
          <a:sy n="84" d="100"/>
        </p:scale>
        <p:origin x="86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4BF40-9749-484F-AB4C-238B4157781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CF1A2-AF33-4F98-8308-52DB583D8D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EB383-B4A3-4EC6-A89E-B6BACBAC75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EC98D-1A70-4FF6-8D34-87A14FF67A3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5129C-0C9B-4CF7-99EC-4A26313D4A4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C9D16-0D63-44F1-9221-05E9D0D3A2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D0EDD-A6A7-40A1-8484-FCA99B20787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33593-05F5-4C9D-B594-4C8BF5D88B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27A94-4923-4F93-910A-0F349A477C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B03D9-2133-4DF6-BD21-2DC63328F18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866ED-A4A5-4A17-9FE9-1AA2BFE081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71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71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71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AA70DA5-3324-49F7-BAC4-895D0BD603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&#65299;&#24180;&#29983;\&#65321;&#65315;&#65332;&#25945;&#26448;\&#65299;&#26178;&#38291;&#30446;\3_3v.wmv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48" y="1428736"/>
            <a:ext cx="7772400" cy="820738"/>
          </a:xfrm>
        </p:spPr>
        <p:txBody>
          <a:bodyPr/>
          <a:lstStyle/>
          <a:p>
            <a:pPr eaLnBrk="1" hangingPunct="1"/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３年「けんこうな生活」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2492896"/>
            <a:ext cx="8022950" cy="85497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第４時「身のまわりのかんきょう」</a:t>
            </a:r>
          </a:p>
        </p:txBody>
      </p:sp>
      <p:pic>
        <p:nvPicPr>
          <p:cNvPr id="14" name="図 13">
            <a:extLst>
              <a:ext uri="{FF2B5EF4-FFF2-40B4-BE49-F238E27FC236}">
                <a16:creationId xmlns="" xmlns:a16="http://schemas.microsoft.com/office/drawing/2014/main" id="{75F5BED0-85D6-4332-BCA4-3DD76D7C4D2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88" r="46456" b="62600"/>
          <a:stretch/>
        </p:blipFill>
        <p:spPr>
          <a:xfrm>
            <a:off x="2655737" y="3373306"/>
            <a:ext cx="1944811" cy="2388746"/>
          </a:xfrm>
          <a:prstGeom prst="rect">
            <a:avLst/>
          </a:prstGeom>
        </p:spPr>
      </p:pic>
      <p:pic>
        <p:nvPicPr>
          <p:cNvPr id="15" name="Picture 10" descr="女の人顔 - コピー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2184" y="3650677"/>
            <a:ext cx="1966913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6" descr="男の子 - コピー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9097" y="4161852"/>
            <a:ext cx="16129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 descr="女の子 - コピー (2)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48" y="4161852"/>
            <a:ext cx="1855788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8" descr="女の人顔 - コピ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365104"/>
            <a:ext cx="1965325" cy="211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7508" name="AutoShape 4"/>
          <p:cNvSpPr>
            <a:spLocks noChangeArrowheads="1"/>
          </p:cNvSpPr>
          <p:nvPr/>
        </p:nvSpPr>
        <p:spPr bwMode="auto">
          <a:xfrm>
            <a:off x="251520" y="332656"/>
            <a:ext cx="7920880" cy="3888432"/>
          </a:xfrm>
          <a:prstGeom prst="wedgeRoundRectCallout">
            <a:avLst>
              <a:gd name="adj1" fmla="val -27441"/>
              <a:gd name="adj2" fmla="val 67042"/>
              <a:gd name="adj3" fmla="val 16667"/>
            </a:avLst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学校では、</a:t>
            </a:r>
            <a:r>
              <a:rPr lang="ja-JP" altLang="en-US" sz="440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みんなのけんこう</a:t>
            </a:r>
            <a:endParaRPr lang="en-US" altLang="ja-JP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「生活のしかた」</a:t>
            </a:r>
            <a:endParaRPr lang="en-US" altLang="ja-JP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「身のまわりのかんきょう」</a:t>
            </a:r>
            <a:endParaRPr lang="en-US" altLang="ja-JP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をまもるために、さまざまな活動が行われています。</a:t>
            </a:r>
          </a:p>
        </p:txBody>
      </p:sp>
      <p:pic>
        <p:nvPicPr>
          <p:cNvPr id="7" name="図 6"/>
          <p:cNvPicPr/>
          <p:nvPr/>
        </p:nvPicPr>
        <p:blipFill rotWithShape="1">
          <a:blip r:embed="rId3"/>
          <a:srcRect l="61892" t="50515" r="10309" b="6479"/>
          <a:stretch/>
        </p:blipFill>
        <p:spPr bwMode="auto">
          <a:xfrm>
            <a:off x="5773474" y="4546291"/>
            <a:ext cx="1638300" cy="1905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図 7"/>
          <p:cNvPicPr/>
          <p:nvPr/>
        </p:nvPicPr>
        <p:blipFill rotWithShape="1">
          <a:blip r:embed="rId3"/>
          <a:srcRect l="31506" t="57180" r="39725" b="6708"/>
          <a:stretch/>
        </p:blipFill>
        <p:spPr bwMode="auto">
          <a:xfrm>
            <a:off x="3491880" y="4621008"/>
            <a:ext cx="1695450" cy="15995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="" xmlns:a16="http://schemas.microsoft.com/office/drawing/2014/main" id="{75F5BED0-85D6-4332-BCA4-3DD76D7C4D2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88" r="46456" b="62600"/>
          <a:stretch/>
        </p:blipFill>
        <p:spPr>
          <a:xfrm>
            <a:off x="683568" y="3978499"/>
            <a:ext cx="1944811" cy="2388746"/>
          </a:xfrm>
          <a:prstGeom prst="rect">
            <a:avLst/>
          </a:prstGeom>
        </p:spPr>
      </p:pic>
      <p:sp>
        <p:nvSpPr>
          <p:cNvPr id="5" name="WordArt 8"/>
          <p:cNvSpPr>
            <a:spLocks noChangeArrowheads="1" noChangeShapeType="1" noTextEdit="1"/>
          </p:cNvSpPr>
          <p:nvPr/>
        </p:nvSpPr>
        <p:spPr bwMode="auto">
          <a:xfrm>
            <a:off x="314790" y="457883"/>
            <a:ext cx="1112614" cy="51861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/>
                <a:ea typeface="ＭＳ Ｐゴシック"/>
              </a:rPr>
              <a:t>問題</a:t>
            </a: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395536" y="1304764"/>
            <a:ext cx="7857610" cy="2376264"/>
          </a:xfrm>
          <a:prstGeom prst="wedgeRoundRectCallout">
            <a:avLst>
              <a:gd name="adj1" fmla="val -27441"/>
              <a:gd name="adj2" fmla="val 6704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今日学習したことを生かして、</a:t>
            </a:r>
            <a:endParaRPr lang="en-US" altLang="ja-JP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これまでの生活を見直してみましょう。</a:t>
            </a:r>
            <a:endParaRPr lang="en-US" altLang="ja-JP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2915816" y="4365104"/>
            <a:ext cx="5472608" cy="1660410"/>
          </a:xfrm>
          <a:prstGeom prst="wedgeRoundRectCallout">
            <a:avLst>
              <a:gd name="adj1" fmla="val -45709"/>
              <a:gd name="adj2" fmla="val 64017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自分でできることを考えてみよう！</a:t>
            </a:r>
            <a:endParaRPr lang="en-US" altLang="ja-JP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="" xmlns:a16="http://schemas.microsoft.com/office/drawing/2014/main" id="{75F5BED0-85D6-4332-BCA4-3DD76D7C4D2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88" r="46456" b="62600"/>
          <a:stretch/>
        </p:blipFill>
        <p:spPr>
          <a:xfrm>
            <a:off x="2581376" y="4293096"/>
            <a:ext cx="1944811" cy="2388746"/>
          </a:xfrm>
          <a:prstGeom prst="rect">
            <a:avLst/>
          </a:prstGeom>
        </p:spPr>
      </p:pic>
      <p:pic>
        <p:nvPicPr>
          <p:cNvPr id="15" name="Picture 10" descr="女の人顔 - コピー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6187" y="4570467"/>
            <a:ext cx="1966913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6" descr="男の子 - コピー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5085184"/>
            <a:ext cx="16129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 descr="女の子 - コピー (2)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085184"/>
            <a:ext cx="1855788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251520" y="2764615"/>
            <a:ext cx="8280920" cy="1528482"/>
          </a:xfrm>
          <a:prstGeom prst="wedgeRoundRectCallout">
            <a:avLst>
              <a:gd name="adj1" fmla="val -22082"/>
              <a:gd name="adj2" fmla="val 84901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z="3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これから毎日をけんこうにすごすためにどうしていきますか。</a:t>
            </a:r>
            <a:endParaRPr lang="en-US" altLang="ja-JP" sz="3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251520" y="444044"/>
            <a:ext cx="8280920" cy="1667167"/>
          </a:xfrm>
          <a:prstGeom prst="wedgeRoundRectCallout">
            <a:avLst>
              <a:gd name="adj1" fmla="val 21849"/>
              <a:gd name="adj2" fmla="val 8390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z="4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自分自身にとってのけんこうと</a:t>
            </a:r>
            <a:r>
              <a:rPr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は</a:t>
            </a:r>
            <a:endParaRPr lang="en-US" altLang="ja-JP" sz="40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なん</a:t>
            </a:r>
            <a:r>
              <a:rPr lang="ja-JP" altLang="en-US" sz="4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でしょう？</a:t>
            </a:r>
            <a:endParaRPr lang="en-US" altLang="ja-JP" sz="4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62936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0" descr="女の人顔 - コピ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863181"/>
            <a:ext cx="1966912" cy="211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sz="3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けんこうでいるためには・・・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endParaRPr kumimoji="1" lang="ja-JP" altLang="en-US" dirty="0"/>
          </a:p>
        </p:txBody>
      </p:sp>
      <p:sp>
        <p:nvSpPr>
          <p:cNvPr id="9" name="角丸四角形 8"/>
          <p:cNvSpPr/>
          <p:nvPr/>
        </p:nvSpPr>
        <p:spPr>
          <a:xfrm>
            <a:off x="479553" y="1600200"/>
            <a:ext cx="8207247" cy="2054116"/>
          </a:xfrm>
          <a:prstGeom prst="roundRect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①</a:t>
            </a:r>
            <a:r>
              <a:rPr lang="ja-JP" altLang="en-US" sz="4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生活のしかた</a:t>
            </a:r>
            <a:endParaRPr lang="en-US" altLang="ja-JP" sz="4000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4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②</a:t>
            </a:r>
            <a:r>
              <a:rPr lang="ja-JP" altLang="en-US" sz="4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身のまわりのかんきょう</a:t>
            </a:r>
            <a:endParaRPr lang="en-US" altLang="ja-JP" sz="4000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4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が大事！！</a:t>
            </a:r>
          </a:p>
        </p:txBody>
      </p:sp>
      <p:sp>
        <p:nvSpPr>
          <p:cNvPr id="10" name="雲形吹き出し 9"/>
          <p:cNvSpPr/>
          <p:nvPr/>
        </p:nvSpPr>
        <p:spPr>
          <a:xfrm>
            <a:off x="3347864" y="3836878"/>
            <a:ext cx="4392488" cy="2137678"/>
          </a:xfrm>
          <a:prstGeom prst="cloudCallout">
            <a:avLst>
              <a:gd name="adj1" fmla="val -69010"/>
              <a:gd name="adj2" fmla="val 392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今日は</a:t>
            </a:r>
            <a:endParaRPr kumimoji="1" lang="en-US" altLang="ja-JP" sz="20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身のまわりのかんきょう</a:t>
            </a:r>
          </a:p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について学習します。</a:t>
            </a:r>
          </a:p>
        </p:txBody>
      </p:sp>
    </p:spTree>
    <p:extLst>
      <p:ext uri="{BB962C8B-B14F-4D97-AF65-F5344CB8AC3E}">
        <p14:creationId xmlns:p14="http://schemas.microsoft.com/office/powerpoint/2010/main" val="367876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103" name="AutoShape 7"/>
          <p:cNvSpPr>
            <a:spLocks noChangeArrowheads="1"/>
          </p:cNvSpPr>
          <p:nvPr/>
        </p:nvSpPr>
        <p:spPr bwMode="auto">
          <a:xfrm>
            <a:off x="214282" y="214291"/>
            <a:ext cx="8572560" cy="1054469"/>
          </a:xfrm>
          <a:prstGeom prst="wedgeRoundRectCallout">
            <a:avLst>
              <a:gd name="adj1" fmla="val -20306"/>
              <a:gd name="adj2" fmla="val 50029"/>
              <a:gd name="adj3" fmla="val 16667"/>
            </a:avLst>
          </a:prstGeom>
          <a:solidFill>
            <a:srgbClr val="99FFCC">
              <a:alpha val="34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ja-JP" altLang="en-US" sz="40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身のまわりのかんきょうとは・・・</a:t>
            </a:r>
            <a:endParaRPr lang="en-US" altLang="ja-JP" sz="4000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pic>
        <p:nvPicPr>
          <p:cNvPr id="6" name="Picture 10" descr="女の人顔 - コピ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140968"/>
            <a:ext cx="1966913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角丸四角形吹き出し 1"/>
          <p:cNvSpPr/>
          <p:nvPr/>
        </p:nvSpPr>
        <p:spPr>
          <a:xfrm>
            <a:off x="611560" y="1867966"/>
            <a:ext cx="5040560" cy="4225329"/>
          </a:xfrm>
          <a:prstGeom prst="wedgeRoundRectCallout">
            <a:avLst>
              <a:gd name="adj1" fmla="val 58468"/>
              <a:gd name="adj2" fmla="val 3832"/>
              <a:gd name="adj3" fmla="val 16667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　</a:t>
            </a:r>
            <a:r>
              <a:rPr kumimoji="1" lang="ja-JP" altLang="en-US" sz="4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たとえば・・・</a:t>
            </a:r>
            <a:endParaRPr lang="en-US" altLang="ja-JP" sz="40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sz="4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・あつさ　</a:t>
            </a:r>
            <a:endParaRPr kumimoji="1" lang="en-US" altLang="ja-JP" sz="40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sz="4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・さむさ</a:t>
            </a:r>
            <a:endParaRPr kumimoji="1" lang="en-US" altLang="ja-JP" sz="40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sz="4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・明るさ</a:t>
            </a:r>
            <a:endParaRPr kumimoji="1" lang="en-US" altLang="ja-JP" sz="40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sz="4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・空気　　など　</a:t>
            </a:r>
          </a:p>
        </p:txBody>
      </p:sp>
    </p:spTree>
    <p:extLst>
      <p:ext uri="{BB962C8B-B14F-4D97-AF65-F5344CB8AC3E}">
        <p14:creationId xmlns:p14="http://schemas.microsoft.com/office/powerpoint/2010/main" val="367876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103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8"/>
          <p:cNvSpPr>
            <a:spLocks noChangeArrowheads="1" noChangeShapeType="1" noTextEdit="1"/>
          </p:cNvSpPr>
          <p:nvPr/>
        </p:nvSpPr>
        <p:spPr bwMode="auto">
          <a:xfrm>
            <a:off x="169863" y="68263"/>
            <a:ext cx="720725" cy="384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ja-JP" altLang="en-US" sz="36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3075" name="Rectangle 9"/>
          <p:cNvSpPr>
            <a:spLocks noChangeArrowheads="1"/>
          </p:cNvSpPr>
          <p:nvPr/>
        </p:nvSpPr>
        <p:spPr bwMode="auto">
          <a:xfrm>
            <a:off x="7019925" y="3716338"/>
            <a:ext cx="184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ja-JP" altLang="en-US" sz="3200"/>
          </a:p>
        </p:txBody>
      </p:sp>
      <p:sp>
        <p:nvSpPr>
          <p:cNvPr id="3083" name="AutoShape 7"/>
          <p:cNvSpPr>
            <a:spLocks noChangeArrowheads="1"/>
          </p:cNvSpPr>
          <p:nvPr/>
        </p:nvSpPr>
        <p:spPr bwMode="auto">
          <a:xfrm>
            <a:off x="899162" y="1283871"/>
            <a:ext cx="6840760" cy="1182231"/>
          </a:xfrm>
          <a:prstGeom prst="wedgeRoundRectCallout">
            <a:avLst>
              <a:gd name="adj1" fmla="val 24976"/>
              <a:gd name="adj2" fmla="val 50107"/>
              <a:gd name="adj3" fmla="val 1666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ja-JP" altLang="en-US" sz="3200" dirty="0">
                <a:solidFill>
                  <a:schemeClr val="tx2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このようなへや</a:t>
            </a:r>
            <a:r>
              <a:rPr lang="ja-JP" altLang="en-US" sz="3200" dirty="0" err="1">
                <a:solidFill>
                  <a:schemeClr val="tx2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に</a:t>
            </a:r>
            <a:r>
              <a:rPr lang="ja-JP" altLang="en-US" sz="3200" dirty="0">
                <a:solidFill>
                  <a:schemeClr val="tx2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いたら、</a:t>
            </a:r>
            <a:endParaRPr lang="en-US" altLang="ja-JP" sz="3200" dirty="0">
              <a:solidFill>
                <a:schemeClr val="tx2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3200" dirty="0">
                <a:solidFill>
                  <a:schemeClr val="tx2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どのように感じるでしょうか？</a:t>
            </a:r>
            <a:endParaRPr lang="en-US" altLang="ja-JP" sz="3200" dirty="0">
              <a:solidFill>
                <a:schemeClr val="tx2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6" name="図 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43" t="40500" r="9342" b="10230"/>
          <a:stretch/>
        </p:blipFill>
        <p:spPr bwMode="auto">
          <a:xfrm>
            <a:off x="1187624" y="2636912"/>
            <a:ext cx="6480720" cy="350021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WordArt 8"/>
          <p:cNvSpPr>
            <a:spLocks noChangeArrowheads="1" noChangeShapeType="1" noTextEdit="1"/>
          </p:cNvSpPr>
          <p:nvPr/>
        </p:nvSpPr>
        <p:spPr bwMode="auto">
          <a:xfrm>
            <a:off x="755576" y="679847"/>
            <a:ext cx="1112614" cy="51861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/>
                <a:ea typeface="ＭＳ Ｐゴシック"/>
              </a:rPr>
              <a:t>問題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3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WordArt 8"/>
          <p:cNvSpPr>
            <a:spLocks noChangeArrowheads="1" noChangeShapeType="1" noTextEdit="1"/>
          </p:cNvSpPr>
          <p:nvPr/>
        </p:nvSpPr>
        <p:spPr bwMode="auto">
          <a:xfrm>
            <a:off x="169863" y="68263"/>
            <a:ext cx="720725" cy="384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ja-JP" altLang="en-US" sz="36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4100" name="Rectangle 9"/>
          <p:cNvSpPr>
            <a:spLocks noChangeArrowheads="1"/>
          </p:cNvSpPr>
          <p:nvPr/>
        </p:nvSpPr>
        <p:spPr bwMode="auto">
          <a:xfrm>
            <a:off x="7019925" y="3716338"/>
            <a:ext cx="184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ja-JP" altLang="en-US" sz="3200"/>
          </a:p>
        </p:txBody>
      </p:sp>
      <p:sp>
        <p:nvSpPr>
          <p:cNvPr id="11" name="WordArt 8"/>
          <p:cNvSpPr>
            <a:spLocks noChangeArrowheads="1" noChangeShapeType="1" noTextEdit="1"/>
          </p:cNvSpPr>
          <p:nvPr/>
        </p:nvSpPr>
        <p:spPr bwMode="auto">
          <a:xfrm>
            <a:off x="314790" y="457883"/>
            <a:ext cx="1112614" cy="51861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ＭＳ Ｐゴシック"/>
                <a:ea typeface="ＭＳ Ｐゴシック"/>
              </a:rPr>
              <a:t>問題</a:t>
            </a:r>
          </a:p>
        </p:txBody>
      </p:sp>
      <p:pic>
        <p:nvPicPr>
          <p:cNvPr id="6" name="図 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8" t="28801" r="52296" b="36971"/>
          <a:stretch/>
        </p:blipFill>
        <p:spPr bwMode="auto">
          <a:xfrm>
            <a:off x="530225" y="2434888"/>
            <a:ext cx="3537719" cy="20022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図 6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52" t="34225" r="2623" b="32108"/>
          <a:stretch/>
        </p:blipFill>
        <p:spPr bwMode="auto">
          <a:xfrm>
            <a:off x="5148064" y="2538712"/>
            <a:ext cx="3383235" cy="208508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図 7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50" t="67518" r="36681" b="4052"/>
          <a:stretch/>
        </p:blipFill>
        <p:spPr bwMode="auto">
          <a:xfrm>
            <a:off x="2339752" y="4623798"/>
            <a:ext cx="3904407" cy="16638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67544" y="1275597"/>
            <a:ext cx="8145642" cy="892529"/>
          </a:xfrm>
          <a:prstGeom prst="wedgeRoundRectCallout">
            <a:avLst>
              <a:gd name="adj1" fmla="val 19447"/>
              <a:gd name="adj2" fmla="val 50107"/>
              <a:gd name="adj3" fmla="val 1666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ja-JP" altLang="en-US" sz="3200" dirty="0">
                <a:solidFill>
                  <a:schemeClr val="tx2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空気をいれかえないとどうなるでしょうか？</a:t>
            </a:r>
            <a:endParaRPr lang="en-US" altLang="ja-JP" sz="3200" dirty="0">
              <a:solidFill>
                <a:schemeClr val="tx2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3_3v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91503" y="908720"/>
            <a:ext cx="8960995" cy="540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vide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ja-JP" altLang="en-US" dirty="0"/>
              <a:t>どれが一番見えやすいですか？</a:t>
            </a:r>
          </a:p>
        </p:txBody>
      </p:sp>
      <p:sp>
        <p:nvSpPr>
          <p:cNvPr id="7171" name="コンテンツ プレースホルダ 2"/>
          <p:cNvSpPr>
            <a:spLocks noGrp="1"/>
          </p:cNvSpPr>
          <p:nvPr>
            <p:ph idx="1"/>
          </p:nvPr>
        </p:nvSpPr>
        <p:spPr>
          <a:xfrm>
            <a:off x="179388" y="1484313"/>
            <a:ext cx="2952750" cy="3240087"/>
          </a:xfrm>
        </p:spPr>
        <p:txBody>
          <a:bodyPr/>
          <a:lstStyle/>
          <a:p>
            <a:pPr>
              <a:buFontTx/>
              <a:buNone/>
            </a:pPr>
            <a:endParaRPr lang="ja-JP" altLang="en-US" dirty="0"/>
          </a:p>
        </p:txBody>
      </p:sp>
      <p:sp>
        <p:nvSpPr>
          <p:cNvPr id="4" name="コンテンツ プレースホルダ 2"/>
          <p:cNvSpPr txBox="1">
            <a:spLocks/>
          </p:cNvSpPr>
          <p:nvPr/>
        </p:nvSpPr>
        <p:spPr bwMode="auto">
          <a:xfrm>
            <a:off x="3059113" y="1484313"/>
            <a:ext cx="2808287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endParaRPr lang="ja-JP" altLang="en-US" sz="3200" kern="0" dirty="0">
              <a:latin typeface="+mn-lt"/>
              <a:ea typeface="+mn-ea"/>
            </a:endParaRPr>
          </a:p>
        </p:txBody>
      </p:sp>
      <p:sp>
        <p:nvSpPr>
          <p:cNvPr id="7173" name="正方形/長方形 4"/>
          <p:cNvSpPr>
            <a:spLocks noChangeArrowheads="1"/>
          </p:cNvSpPr>
          <p:nvPr/>
        </p:nvSpPr>
        <p:spPr bwMode="auto">
          <a:xfrm>
            <a:off x="142844" y="4857760"/>
            <a:ext cx="880268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4800" dirty="0">
                <a:solidFill>
                  <a:srgbClr val="FF0000"/>
                </a:solidFill>
                <a:latin typeface="HGS創英角ﾎﾟｯﾌﾟ体" pitchFamily="50" charset="-128"/>
                <a:ea typeface="HGS創英角ﾎﾟｯﾌﾟ体" pitchFamily="50" charset="-128"/>
              </a:rPr>
              <a:t>ちょうどよい明るさにするのが</a:t>
            </a:r>
            <a:endParaRPr lang="en-US" altLang="ja-JP" sz="4800" dirty="0">
              <a:solidFill>
                <a:srgbClr val="FF000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  <a:p>
            <a:r>
              <a:rPr lang="ja-JP" altLang="en-US" sz="4800" dirty="0">
                <a:solidFill>
                  <a:srgbClr val="FF0000"/>
                </a:solidFill>
                <a:latin typeface="HGS創英角ﾎﾟｯﾌﾟ体" pitchFamily="50" charset="-128"/>
                <a:ea typeface="HGS創英角ﾎﾟｯﾌﾟ体" pitchFamily="50" charset="-128"/>
              </a:rPr>
              <a:t>　　　　　　　　　　　大切！</a:t>
            </a:r>
          </a:p>
        </p:txBody>
      </p:sp>
      <p:sp>
        <p:nvSpPr>
          <p:cNvPr id="6" name="コンテンツ プレースホルダ 2"/>
          <p:cNvSpPr txBox="1">
            <a:spLocks/>
          </p:cNvSpPr>
          <p:nvPr/>
        </p:nvSpPr>
        <p:spPr bwMode="auto">
          <a:xfrm>
            <a:off x="5867400" y="1484313"/>
            <a:ext cx="2808288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endParaRPr lang="ja-JP" altLang="en-US" sz="3200" kern="0" dirty="0">
              <a:latin typeface="+mn-lt"/>
              <a:ea typeface="+mn-ea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25000" contrast="21000"/>
          </a:blip>
          <a:srcRect/>
          <a:stretch>
            <a:fillRect/>
          </a:stretch>
        </p:blipFill>
        <p:spPr bwMode="auto">
          <a:xfrm>
            <a:off x="6143636" y="928670"/>
            <a:ext cx="2786082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lum bright="-36000" contrast="-23000"/>
          </a:blip>
          <a:srcRect/>
          <a:stretch>
            <a:fillRect/>
          </a:stretch>
        </p:blipFill>
        <p:spPr bwMode="auto">
          <a:xfrm>
            <a:off x="3000364" y="928670"/>
            <a:ext cx="3000396" cy="3903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lum bright="66000" contrast="56000"/>
          </a:blip>
          <a:srcRect/>
          <a:stretch>
            <a:fillRect/>
          </a:stretch>
        </p:blipFill>
        <p:spPr bwMode="auto">
          <a:xfrm>
            <a:off x="214282" y="928670"/>
            <a:ext cx="2714644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角丸四角形 10"/>
          <p:cNvSpPr/>
          <p:nvPr/>
        </p:nvSpPr>
        <p:spPr>
          <a:xfrm>
            <a:off x="6072198" y="928670"/>
            <a:ext cx="2857520" cy="3929090"/>
          </a:xfrm>
          <a:prstGeom prst="roundRect">
            <a:avLst>
              <a:gd name="adj" fmla="val 9397"/>
            </a:avLst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040560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【</a:t>
            </a:r>
            <a:r>
              <a:rPr kumimoji="1" lang="ja-JP" altLang="en-US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暗いとき</a:t>
            </a:r>
            <a:r>
              <a:rPr kumimoji="1" lang="en-US" altLang="ja-JP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】</a:t>
            </a:r>
          </a:p>
          <a:p>
            <a:pPr marL="0" indent="0">
              <a:buNone/>
            </a:pPr>
            <a:r>
              <a:rPr kumimoji="1" lang="ja-JP" altLang="en-US" sz="4400" dirty="0" err="1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へやの</a:t>
            </a:r>
            <a:r>
              <a:rPr kumimoji="1" lang="ja-JP" altLang="en-US" sz="44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電気をつける。</a:t>
            </a:r>
            <a:endParaRPr kumimoji="1" lang="en-US" altLang="ja-JP" sz="4400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buNone/>
            </a:pPr>
            <a:r>
              <a:rPr kumimoji="1" lang="en-US" altLang="ja-JP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【</a:t>
            </a:r>
            <a:r>
              <a:rPr kumimoji="1" lang="ja-JP" altLang="en-US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明るいとき</a:t>
            </a:r>
            <a:r>
              <a:rPr kumimoji="1" lang="en-US" altLang="ja-JP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】</a:t>
            </a:r>
          </a:p>
          <a:p>
            <a:pPr marL="0" indent="0">
              <a:buNone/>
            </a:pPr>
            <a:r>
              <a:rPr kumimoji="1" lang="ja-JP" altLang="en-US" sz="44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カーテンで日ざしを弱める。</a:t>
            </a:r>
            <a:endParaRPr kumimoji="1" lang="en-US" altLang="ja-JP" sz="4400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 algn="r">
              <a:buNone/>
            </a:pPr>
            <a:r>
              <a:rPr kumimoji="1" lang="ja-JP" altLang="en-US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などをするとよいですよ。</a:t>
            </a:r>
          </a:p>
        </p:txBody>
      </p:sp>
      <p:pic>
        <p:nvPicPr>
          <p:cNvPr id="4" name="Picture 10" descr="女の人顔 - コピ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866" y="4437112"/>
            <a:ext cx="1654268" cy="1775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6400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467544" y="404664"/>
            <a:ext cx="3528392" cy="79208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今日のポイント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611560" y="1340768"/>
            <a:ext cx="7776864" cy="4392488"/>
          </a:xfrm>
          <a:prstGeom prst="round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けんこうにすごすには、</a:t>
            </a:r>
            <a:endParaRPr lang="en-US" altLang="ja-JP" sz="40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4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明るさのちょうせつ</a:t>
            </a:r>
            <a:r>
              <a:rPr lang="ja-JP" altLang="en-US" sz="4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や</a:t>
            </a:r>
            <a:endParaRPr lang="en-US" altLang="ja-JP" sz="40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4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空気の入れかえ</a:t>
            </a:r>
            <a:r>
              <a:rPr lang="ja-JP" altLang="en-US" sz="4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などを行い、</a:t>
            </a:r>
            <a:endParaRPr lang="en-US" altLang="ja-JP" sz="4000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4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身のまわりのかんきょうを整える</a:t>
            </a:r>
            <a:endParaRPr lang="en-US" altLang="ja-JP" sz="4000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4000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ことが大切です。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2429</TotalTime>
  <Words>246</Words>
  <Application>Microsoft Office PowerPoint</Application>
  <PresentationFormat>画面に合わせる (4:3)</PresentationFormat>
  <Paragraphs>45</Paragraphs>
  <Slides>12</Slides>
  <Notes>0</Notes>
  <HiddenSlides>0</HiddenSlides>
  <MMClips>1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9" baseType="lpstr">
      <vt:lpstr>HGP創英角ｺﾞｼｯｸUB</vt:lpstr>
      <vt:lpstr>HGP創英角ﾎﾟｯﾌﾟ体</vt:lpstr>
      <vt:lpstr>HGS創英角ﾎﾟｯﾌﾟ体</vt:lpstr>
      <vt:lpstr>HG創英角ﾎﾟｯﾌﾟ体</vt:lpstr>
      <vt:lpstr>ＭＳ Ｐゴシック</vt:lpstr>
      <vt:lpstr>Arial</vt:lpstr>
      <vt:lpstr>標準デザイン</vt:lpstr>
      <vt:lpstr>３年「けんこうな生活」</vt:lpstr>
      <vt:lpstr>けんこうでいるためには・・・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どれが一番見えやすいですか？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TAIMS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6年「病気の予防」</dc:title>
  <dc:creator>TAIMS</dc:creator>
  <cp:lastModifiedBy>見城 幸恵</cp:lastModifiedBy>
  <cp:revision>156</cp:revision>
  <dcterms:created xsi:type="dcterms:W3CDTF">2012-05-31T02:40:42Z</dcterms:created>
  <dcterms:modified xsi:type="dcterms:W3CDTF">2019-08-08T11:59:11Z</dcterms:modified>
</cp:coreProperties>
</file>