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983842916726802"/>
                  <c:y val="-8.67233452934024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C0-4E46-AE94-2A2AA693EF4E}"/>
                </c:ext>
              </c:extLst>
            </c:dLbl>
            <c:dLbl>
              <c:idx val="2"/>
              <c:layout>
                <c:manualLayout>
                  <c:x val="0.11264415584145894"/>
                  <c:y val="0.1093456360873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61935485880591"/>
                      <c:h val="0.23998644125613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C0-4E46-AE94-2A2AA693EF4E}"/>
                </c:ext>
              </c:extLst>
            </c:dLbl>
            <c:dLbl>
              <c:idx val="3"/>
              <c:layout>
                <c:manualLayout>
                  <c:x val="0.14158285372237975"/>
                  <c:y val="9.74999256733602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0-4E46-AE94-2A2AA693E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AR P丸ゴシック体E" pitchFamily="50" charset="-128"/>
                    <a:ea typeface="AR P丸ゴシック体E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Sheet1!$B$18:$B$21</c:f>
              <c:strCache>
                <c:ptCount val="4"/>
                <c:pt idx="0">
                  <c:v>持続</c:v>
                </c:pt>
                <c:pt idx="1">
                  <c:v>力強さ</c:v>
                </c:pt>
                <c:pt idx="2">
                  <c:v>巧み</c:v>
                </c:pt>
                <c:pt idx="3">
                  <c:v>その他</c:v>
                </c:pt>
              </c:strCache>
            </c:strRef>
          </c:cat>
          <c:val>
            <c:numRef>
              <c:f>Sheet1!$C$18:$C$21</c:f>
              <c:numCache>
                <c:formatCode>General</c:formatCode>
                <c:ptCount val="4"/>
                <c:pt idx="0">
                  <c:v>54</c:v>
                </c:pt>
                <c:pt idx="1">
                  <c:v>22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C0-4E46-AE94-2A2AA693EF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01DBE-25D9-4AB9-9414-F0CBA35E7949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40338648-6ABF-4453-BFC4-96117CEDD621}">
      <dgm:prSet phldrT="[テキスト]" custT="1"/>
      <dgm:spPr/>
      <dgm:t>
        <a:bodyPr/>
        <a:lstStyle/>
        <a:p>
          <a:r>
            <a:rPr kumimoji="1" lang="ja-JP" altLang="en-US" sz="8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体</a:t>
          </a:r>
        </a:p>
      </dgm:t>
    </dgm:pt>
    <dgm:pt modelId="{B43B0B54-1FDD-4630-98B3-96F0F1EFDDF0}" type="parTrans" cxnId="{CA1CCF9E-0169-4FAF-B0B4-9C0F4B9D0A93}">
      <dgm:prSet/>
      <dgm:spPr/>
      <dgm:t>
        <a:bodyPr/>
        <a:lstStyle/>
        <a:p>
          <a:endParaRPr kumimoji="1" lang="ja-JP" altLang="en-US"/>
        </a:p>
      </dgm:t>
    </dgm:pt>
    <dgm:pt modelId="{59AD6B6F-5153-4D6E-B7B6-62010CF9C542}" type="sibTrans" cxnId="{CA1CCF9E-0169-4FAF-B0B4-9C0F4B9D0A93}">
      <dgm:prSet/>
      <dgm:spPr/>
      <dgm:t>
        <a:bodyPr/>
        <a:lstStyle/>
        <a:p>
          <a:endParaRPr kumimoji="1" lang="ja-JP" altLang="en-US"/>
        </a:p>
      </dgm:t>
    </dgm:pt>
    <dgm:pt modelId="{56684282-A3C8-4F4D-B47A-561587693472}">
      <dgm:prSet phldrT="[テキスト]" custT="1"/>
      <dgm:spPr/>
      <dgm:t>
        <a:bodyPr/>
        <a:lstStyle/>
        <a:p>
          <a:r>
            <a: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コミュニケーション</a:t>
          </a:r>
        </a:p>
      </dgm:t>
    </dgm:pt>
    <dgm:pt modelId="{F6EA5D37-1508-427F-9E2E-C83BF7C695D8}" type="parTrans" cxnId="{10FC3561-6266-446D-B7F4-AFB71991A794}">
      <dgm:prSet/>
      <dgm:spPr/>
      <dgm:t>
        <a:bodyPr/>
        <a:lstStyle/>
        <a:p>
          <a:endParaRPr kumimoji="1" lang="ja-JP" altLang="en-US"/>
        </a:p>
      </dgm:t>
    </dgm:pt>
    <dgm:pt modelId="{3D826FAB-A168-420F-8163-4DB9B82E151B}" type="sibTrans" cxnId="{10FC3561-6266-446D-B7F4-AFB71991A794}">
      <dgm:prSet/>
      <dgm:spPr/>
      <dgm:t>
        <a:bodyPr/>
        <a:lstStyle/>
        <a:p>
          <a:endParaRPr kumimoji="1" lang="ja-JP" altLang="en-US"/>
        </a:p>
      </dgm:t>
    </dgm:pt>
    <dgm:pt modelId="{4EE353AF-DBC5-422E-A8C4-40DCE26416BB}">
      <dgm:prSet phldrT="[テキスト]" custT="1"/>
      <dgm:spPr>
        <a:solidFill>
          <a:srgbClr val="FF66FF"/>
        </a:solidFill>
      </dgm:spPr>
      <dgm:t>
        <a:bodyPr/>
        <a:lstStyle/>
        <a:p>
          <a:r>
            <a: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運動の効果</a:t>
          </a:r>
        </a:p>
      </dgm:t>
    </dgm:pt>
    <dgm:pt modelId="{713D83AF-85F7-4518-A445-01DF19D76D16}" type="sibTrans" cxnId="{297D15FD-AC91-4BAC-AFB2-D3F90FF1A870}">
      <dgm:prSet/>
      <dgm:spPr/>
      <dgm:t>
        <a:bodyPr/>
        <a:lstStyle/>
        <a:p>
          <a:endParaRPr kumimoji="1" lang="ja-JP" altLang="en-US"/>
        </a:p>
      </dgm:t>
    </dgm:pt>
    <dgm:pt modelId="{62A10EF4-DB39-467C-BC56-21326F0459E6}" type="parTrans" cxnId="{297D15FD-AC91-4BAC-AFB2-D3F90FF1A870}">
      <dgm:prSet/>
      <dgm:spPr/>
      <dgm:t>
        <a:bodyPr/>
        <a:lstStyle/>
        <a:p>
          <a:endParaRPr kumimoji="1" lang="ja-JP" altLang="en-US"/>
        </a:p>
      </dgm:t>
    </dgm:pt>
    <dgm:pt modelId="{795BCDC6-9EC0-4D76-9C04-2E238B7651DA}">
      <dgm:prSet phldrT="[テキスト]" custT="1"/>
      <dgm:spPr/>
      <dgm:t>
        <a:bodyPr/>
        <a:lstStyle/>
        <a:p>
          <a:r>
            <a:rPr kumimoji="1" lang="ja-JP" altLang="en-US" sz="8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心</a:t>
          </a:r>
        </a:p>
      </dgm:t>
    </dgm:pt>
    <dgm:pt modelId="{EFD48060-A540-4B4C-B31C-60B9DFD71660}" type="parTrans" cxnId="{963DFA99-DF05-42CC-943B-02E2F0056664}">
      <dgm:prSet/>
      <dgm:spPr/>
      <dgm:t>
        <a:bodyPr/>
        <a:lstStyle/>
        <a:p>
          <a:endParaRPr kumimoji="1" lang="ja-JP" altLang="en-US"/>
        </a:p>
      </dgm:t>
    </dgm:pt>
    <dgm:pt modelId="{E9B115A1-A50A-4A96-A2E4-3DF561079828}" type="sibTrans" cxnId="{963DFA99-DF05-42CC-943B-02E2F0056664}">
      <dgm:prSet/>
      <dgm:spPr/>
      <dgm:t>
        <a:bodyPr/>
        <a:lstStyle/>
        <a:p>
          <a:endParaRPr kumimoji="1" lang="ja-JP" altLang="en-US"/>
        </a:p>
      </dgm:t>
    </dgm:pt>
    <dgm:pt modelId="{35F19E20-C2CF-47E5-BAFF-5E9C434F8701}" type="pres">
      <dgm:prSet presAssocID="{83601DBE-25D9-4AB9-9414-F0CBA35E79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AA6572-B650-406D-9BDB-85B9E10A7395}" type="pres">
      <dgm:prSet presAssocID="{4EE353AF-DBC5-422E-A8C4-40DCE26416BB}" presName="centerShape" presStyleLbl="node0" presStyleIdx="0" presStyleCnt="1" custScaleX="101764" custScaleY="96951"/>
      <dgm:spPr/>
    </dgm:pt>
    <dgm:pt modelId="{0211795E-FAA0-4393-AAD5-3798FA4E69A0}" type="pres">
      <dgm:prSet presAssocID="{40338648-6ABF-4453-BFC4-96117CEDD621}" presName="node" presStyleLbl="node1" presStyleIdx="0" presStyleCnt="3" custScaleX="134173" custScaleY="130923" custRadScaleRad="92869" custRadScaleInc="-1040">
        <dgm:presLayoutVars>
          <dgm:bulletEnabled val="1"/>
        </dgm:presLayoutVars>
      </dgm:prSet>
      <dgm:spPr/>
    </dgm:pt>
    <dgm:pt modelId="{EAA3A3C2-D2F2-4EAC-905E-B22EEB7C1DAD}" type="pres">
      <dgm:prSet presAssocID="{40338648-6ABF-4453-BFC4-96117CEDD621}" presName="dummy" presStyleCnt="0"/>
      <dgm:spPr/>
    </dgm:pt>
    <dgm:pt modelId="{A9505CEB-09B0-4103-B2ED-56B4CCB64573}" type="pres">
      <dgm:prSet presAssocID="{59AD6B6F-5153-4D6E-B7B6-62010CF9C542}" presName="sibTrans" presStyleLbl="sibTrans2D1" presStyleIdx="0" presStyleCnt="3"/>
      <dgm:spPr/>
    </dgm:pt>
    <dgm:pt modelId="{9F9222CC-1C17-4381-A82A-6AF63E271FC0}" type="pres">
      <dgm:prSet presAssocID="{56684282-A3C8-4F4D-B47A-561587693472}" presName="node" presStyleLbl="node1" presStyleIdx="1" presStyleCnt="3" custScaleX="133285" custScaleY="132598">
        <dgm:presLayoutVars>
          <dgm:bulletEnabled val="1"/>
        </dgm:presLayoutVars>
      </dgm:prSet>
      <dgm:spPr/>
    </dgm:pt>
    <dgm:pt modelId="{1555BCFF-1CBF-4003-8B32-5D97BA68E455}" type="pres">
      <dgm:prSet presAssocID="{56684282-A3C8-4F4D-B47A-561587693472}" presName="dummy" presStyleCnt="0"/>
      <dgm:spPr/>
    </dgm:pt>
    <dgm:pt modelId="{9225924A-E1E9-4A0C-9D99-A0BD8DD3E07A}" type="pres">
      <dgm:prSet presAssocID="{3D826FAB-A168-420F-8163-4DB9B82E151B}" presName="sibTrans" presStyleLbl="sibTrans2D1" presStyleIdx="1" presStyleCnt="3"/>
      <dgm:spPr/>
    </dgm:pt>
    <dgm:pt modelId="{DEA67B87-60CA-4468-AFB6-553D4CCE8831}" type="pres">
      <dgm:prSet presAssocID="{795BCDC6-9EC0-4D76-9C04-2E238B7651DA}" presName="node" presStyleLbl="node1" presStyleIdx="2" presStyleCnt="3" custScaleX="137441" custScaleY="136936">
        <dgm:presLayoutVars>
          <dgm:bulletEnabled val="1"/>
        </dgm:presLayoutVars>
      </dgm:prSet>
      <dgm:spPr/>
    </dgm:pt>
    <dgm:pt modelId="{371DF348-AD4E-4E3B-96F1-E23963EC1109}" type="pres">
      <dgm:prSet presAssocID="{795BCDC6-9EC0-4D76-9C04-2E238B7651DA}" presName="dummy" presStyleCnt="0"/>
      <dgm:spPr/>
    </dgm:pt>
    <dgm:pt modelId="{B4F6BBF2-062B-4F8D-B3CA-22AA6E0A4180}" type="pres">
      <dgm:prSet presAssocID="{E9B115A1-A50A-4A96-A2E4-3DF561079828}" presName="sibTrans" presStyleLbl="sibTrans2D1" presStyleIdx="2" presStyleCnt="3"/>
      <dgm:spPr/>
    </dgm:pt>
  </dgm:ptLst>
  <dgm:cxnLst>
    <dgm:cxn modelId="{284F4925-4BB5-4BCD-8F65-05ED25BD8873}" type="presOf" srcId="{59AD6B6F-5153-4D6E-B7B6-62010CF9C542}" destId="{A9505CEB-09B0-4103-B2ED-56B4CCB64573}" srcOrd="0" destOrd="0" presId="urn:microsoft.com/office/officeart/2005/8/layout/radial6"/>
    <dgm:cxn modelId="{10FC3561-6266-446D-B7F4-AFB71991A794}" srcId="{4EE353AF-DBC5-422E-A8C4-40DCE26416BB}" destId="{56684282-A3C8-4F4D-B47A-561587693472}" srcOrd="1" destOrd="0" parTransId="{F6EA5D37-1508-427F-9E2E-C83BF7C695D8}" sibTransId="{3D826FAB-A168-420F-8163-4DB9B82E151B}"/>
    <dgm:cxn modelId="{971A0A7F-9294-4270-9D63-B601CAB30CCC}" type="presOf" srcId="{4EE353AF-DBC5-422E-A8C4-40DCE26416BB}" destId="{E7AA6572-B650-406D-9BDB-85B9E10A7395}" srcOrd="0" destOrd="0" presId="urn:microsoft.com/office/officeart/2005/8/layout/radial6"/>
    <dgm:cxn modelId="{D9632889-842A-4B9B-A143-EF9DEC2E3E01}" type="presOf" srcId="{56684282-A3C8-4F4D-B47A-561587693472}" destId="{9F9222CC-1C17-4381-A82A-6AF63E271FC0}" srcOrd="0" destOrd="0" presId="urn:microsoft.com/office/officeart/2005/8/layout/radial6"/>
    <dgm:cxn modelId="{31F5498E-A615-4F6A-9B95-0CFA1BFDEC33}" type="presOf" srcId="{795BCDC6-9EC0-4D76-9C04-2E238B7651DA}" destId="{DEA67B87-60CA-4468-AFB6-553D4CCE8831}" srcOrd="0" destOrd="0" presId="urn:microsoft.com/office/officeart/2005/8/layout/radial6"/>
    <dgm:cxn modelId="{963DFA99-DF05-42CC-943B-02E2F0056664}" srcId="{4EE353AF-DBC5-422E-A8C4-40DCE26416BB}" destId="{795BCDC6-9EC0-4D76-9C04-2E238B7651DA}" srcOrd="2" destOrd="0" parTransId="{EFD48060-A540-4B4C-B31C-60B9DFD71660}" sibTransId="{E9B115A1-A50A-4A96-A2E4-3DF561079828}"/>
    <dgm:cxn modelId="{CA1CCF9E-0169-4FAF-B0B4-9C0F4B9D0A93}" srcId="{4EE353AF-DBC5-422E-A8C4-40DCE26416BB}" destId="{40338648-6ABF-4453-BFC4-96117CEDD621}" srcOrd="0" destOrd="0" parTransId="{B43B0B54-1FDD-4630-98B3-96F0F1EFDDF0}" sibTransId="{59AD6B6F-5153-4D6E-B7B6-62010CF9C542}"/>
    <dgm:cxn modelId="{AC52EABD-7267-45E1-B5A5-08620838A93A}" type="presOf" srcId="{3D826FAB-A168-420F-8163-4DB9B82E151B}" destId="{9225924A-E1E9-4A0C-9D99-A0BD8DD3E07A}" srcOrd="0" destOrd="0" presId="urn:microsoft.com/office/officeart/2005/8/layout/radial6"/>
    <dgm:cxn modelId="{3822CBDE-CE13-43FE-9514-A4B7914F26D0}" type="presOf" srcId="{40338648-6ABF-4453-BFC4-96117CEDD621}" destId="{0211795E-FAA0-4393-AAD5-3798FA4E69A0}" srcOrd="0" destOrd="0" presId="urn:microsoft.com/office/officeart/2005/8/layout/radial6"/>
    <dgm:cxn modelId="{FCA26BDF-47FB-4050-A6CB-8EFF522DAB51}" type="presOf" srcId="{83601DBE-25D9-4AB9-9414-F0CBA35E7949}" destId="{35F19E20-C2CF-47E5-BAFF-5E9C434F8701}" srcOrd="0" destOrd="0" presId="urn:microsoft.com/office/officeart/2005/8/layout/radial6"/>
    <dgm:cxn modelId="{13A779F4-1839-475F-B846-98E5294D0F5B}" type="presOf" srcId="{E9B115A1-A50A-4A96-A2E4-3DF561079828}" destId="{B4F6BBF2-062B-4F8D-B3CA-22AA6E0A4180}" srcOrd="0" destOrd="0" presId="urn:microsoft.com/office/officeart/2005/8/layout/radial6"/>
    <dgm:cxn modelId="{297D15FD-AC91-4BAC-AFB2-D3F90FF1A870}" srcId="{83601DBE-25D9-4AB9-9414-F0CBA35E7949}" destId="{4EE353AF-DBC5-422E-A8C4-40DCE26416BB}" srcOrd="0" destOrd="0" parTransId="{62A10EF4-DB39-467C-BC56-21326F0459E6}" sibTransId="{713D83AF-85F7-4518-A445-01DF19D76D16}"/>
    <dgm:cxn modelId="{E1552DB3-FFC8-447F-BC96-FBABAA9D3A4A}" type="presParOf" srcId="{35F19E20-C2CF-47E5-BAFF-5E9C434F8701}" destId="{E7AA6572-B650-406D-9BDB-85B9E10A7395}" srcOrd="0" destOrd="0" presId="urn:microsoft.com/office/officeart/2005/8/layout/radial6"/>
    <dgm:cxn modelId="{CF4D4518-4470-4BA1-AB7B-A8216A040E96}" type="presParOf" srcId="{35F19E20-C2CF-47E5-BAFF-5E9C434F8701}" destId="{0211795E-FAA0-4393-AAD5-3798FA4E69A0}" srcOrd="1" destOrd="0" presId="urn:microsoft.com/office/officeart/2005/8/layout/radial6"/>
    <dgm:cxn modelId="{AEF75B7F-177B-42BA-9748-1951832B0236}" type="presParOf" srcId="{35F19E20-C2CF-47E5-BAFF-5E9C434F8701}" destId="{EAA3A3C2-D2F2-4EAC-905E-B22EEB7C1DAD}" srcOrd="2" destOrd="0" presId="urn:microsoft.com/office/officeart/2005/8/layout/radial6"/>
    <dgm:cxn modelId="{F4FFE08E-D8D0-45A1-9754-EEAD8733A804}" type="presParOf" srcId="{35F19E20-C2CF-47E5-BAFF-5E9C434F8701}" destId="{A9505CEB-09B0-4103-B2ED-56B4CCB64573}" srcOrd="3" destOrd="0" presId="urn:microsoft.com/office/officeart/2005/8/layout/radial6"/>
    <dgm:cxn modelId="{B050C230-3F80-4BD7-B802-F9747B6C3712}" type="presParOf" srcId="{35F19E20-C2CF-47E5-BAFF-5E9C434F8701}" destId="{9F9222CC-1C17-4381-A82A-6AF63E271FC0}" srcOrd="4" destOrd="0" presId="urn:microsoft.com/office/officeart/2005/8/layout/radial6"/>
    <dgm:cxn modelId="{4535FF2E-09F4-4D65-90C3-261999FF8791}" type="presParOf" srcId="{35F19E20-C2CF-47E5-BAFF-5E9C434F8701}" destId="{1555BCFF-1CBF-4003-8B32-5D97BA68E455}" srcOrd="5" destOrd="0" presId="urn:microsoft.com/office/officeart/2005/8/layout/radial6"/>
    <dgm:cxn modelId="{D4F08C94-D8D7-4981-A575-E21CF6761A6E}" type="presParOf" srcId="{35F19E20-C2CF-47E5-BAFF-5E9C434F8701}" destId="{9225924A-E1E9-4A0C-9D99-A0BD8DD3E07A}" srcOrd="6" destOrd="0" presId="urn:microsoft.com/office/officeart/2005/8/layout/radial6"/>
    <dgm:cxn modelId="{F2B51E83-DA6B-4623-BBFD-D108FE2EC430}" type="presParOf" srcId="{35F19E20-C2CF-47E5-BAFF-5E9C434F8701}" destId="{DEA67B87-60CA-4468-AFB6-553D4CCE8831}" srcOrd="7" destOrd="0" presId="urn:microsoft.com/office/officeart/2005/8/layout/radial6"/>
    <dgm:cxn modelId="{381BA56F-03A7-494A-9C1C-C0CAB2533F64}" type="presParOf" srcId="{35F19E20-C2CF-47E5-BAFF-5E9C434F8701}" destId="{371DF348-AD4E-4E3B-96F1-E23963EC1109}" srcOrd="8" destOrd="0" presId="urn:microsoft.com/office/officeart/2005/8/layout/radial6"/>
    <dgm:cxn modelId="{49F415A5-AA93-4A39-829C-576FF3088BE6}" type="presParOf" srcId="{35F19E20-C2CF-47E5-BAFF-5E9C434F8701}" destId="{B4F6BBF2-062B-4F8D-B3CA-22AA6E0A418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BBF2-062B-4F8D-B3CA-22AA6E0A4180}">
      <dsp:nvSpPr>
        <dsp:cNvPr id="0" name=""/>
        <dsp:cNvSpPr/>
      </dsp:nvSpPr>
      <dsp:spPr>
        <a:xfrm>
          <a:off x="2291454" y="855303"/>
          <a:ext cx="4089154" cy="4089154"/>
        </a:xfrm>
        <a:prstGeom prst="blockArc">
          <a:avLst>
            <a:gd name="adj1" fmla="val 9273386"/>
            <a:gd name="adj2" fmla="val 16049632"/>
            <a:gd name="adj3" fmla="val 4643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5924A-E1E9-4A0C-9D99-A0BD8DD3E07A}">
      <dsp:nvSpPr>
        <dsp:cNvPr id="0" name=""/>
        <dsp:cNvSpPr/>
      </dsp:nvSpPr>
      <dsp:spPr>
        <a:xfrm>
          <a:off x="2217594" y="714750"/>
          <a:ext cx="4089154" cy="4089154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05CEB-09B0-4103-B2ED-56B4CCB64573}">
      <dsp:nvSpPr>
        <dsp:cNvPr id="0" name=""/>
        <dsp:cNvSpPr/>
      </dsp:nvSpPr>
      <dsp:spPr>
        <a:xfrm>
          <a:off x="2143267" y="856286"/>
          <a:ext cx="4089154" cy="4089154"/>
        </a:xfrm>
        <a:prstGeom prst="blockArc">
          <a:avLst>
            <a:gd name="adj1" fmla="val 16304780"/>
            <a:gd name="adj2" fmla="val 1524742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A6572-B650-406D-9BDB-85B9E10A7395}">
      <dsp:nvSpPr>
        <dsp:cNvPr id="0" name=""/>
        <dsp:cNvSpPr/>
      </dsp:nvSpPr>
      <dsp:spPr>
        <a:xfrm>
          <a:off x="3303758" y="1846243"/>
          <a:ext cx="1916826" cy="1826168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運動の効果</a:t>
          </a:r>
        </a:p>
      </dsp:txBody>
      <dsp:txXfrm>
        <a:off x="3584471" y="2113679"/>
        <a:ext cx="1355400" cy="1291296"/>
      </dsp:txXfrm>
    </dsp:sp>
    <dsp:sp modelId="{0211795E-FAA0-4393-AAD5-3798FA4E69A0}">
      <dsp:nvSpPr>
        <dsp:cNvPr id="0" name=""/>
        <dsp:cNvSpPr/>
      </dsp:nvSpPr>
      <dsp:spPr>
        <a:xfrm>
          <a:off x="3364156" y="41557"/>
          <a:ext cx="1769097" cy="17262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8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体</a:t>
          </a:r>
        </a:p>
      </dsp:txBody>
      <dsp:txXfrm>
        <a:off x="3623234" y="294360"/>
        <a:ext cx="1250941" cy="1220639"/>
      </dsp:txXfrm>
    </dsp:sp>
    <dsp:sp modelId="{9F9222CC-1C17-4381-A82A-6AF63E271FC0}">
      <dsp:nvSpPr>
        <dsp:cNvPr id="0" name=""/>
        <dsp:cNvSpPr/>
      </dsp:nvSpPr>
      <dsp:spPr>
        <a:xfrm>
          <a:off x="5113025" y="2883717"/>
          <a:ext cx="1757389" cy="1748331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コミュニケーション</a:t>
          </a:r>
        </a:p>
      </dsp:txBody>
      <dsp:txXfrm>
        <a:off x="5370389" y="3139754"/>
        <a:ext cx="1242661" cy="1236257"/>
      </dsp:txXfrm>
    </dsp:sp>
    <dsp:sp modelId="{DEA67B87-60CA-4468-AFB6-553D4CCE8831}">
      <dsp:nvSpPr>
        <dsp:cNvPr id="0" name=""/>
        <dsp:cNvSpPr/>
      </dsp:nvSpPr>
      <dsp:spPr>
        <a:xfrm>
          <a:off x="1626529" y="2855119"/>
          <a:ext cx="1812186" cy="180552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8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rPr>
            <a:t>心</a:t>
          </a:r>
        </a:p>
      </dsp:txBody>
      <dsp:txXfrm>
        <a:off x="1891917" y="3119532"/>
        <a:ext cx="1281410" cy="127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36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1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8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28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04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72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8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45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DCD8-9244-40A5-93FA-228C76B7491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A456-8B94-4E43-878C-DB8AD820F6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6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rgbClr val="9999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371" y="980728"/>
            <a:ext cx="8219256" cy="2434282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体力を高める運動</a:t>
            </a:r>
            <a:br>
              <a:rPr kumimoji="1" lang="en-US" altLang="ja-JP" sz="8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オリエンテーション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62372" y="5085184"/>
            <a:ext cx="821925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平成２８年度　体力を高める運動領域部会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体力を高める運動オリエンテーションプレゼンテーション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85084"/>
            <a:ext cx="5238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07504" y="75253"/>
            <a:ext cx="8914937" cy="6666115"/>
          </a:xfrm>
          <a:prstGeom prst="roundRect">
            <a:avLst>
              <a:gd name="adj" fmla="val 10299"/>
            </a:avLst>
          </a:prstGeom>
          <a:solidFill>
            <a:srgbClr val="FF66CC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9" name="テキスト ボックス 83"/>
          <p:cNvSpPr txBox="1"/>
          <p:nvPr/>
        </p:nvSpPr>
        <p:spPr>
          <a:xfrm>
            <a:off x="539552" y="146331"/>
            <a:ext cx="8272367" cy="11224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体の柔らかさ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20" name="図 19" descr="F:\体力１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559" y="1238530"/>
            <a:ext cx="4110280" cy="327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図 20" descr="F:\体力１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8778" y="1243931"/>
            <a:ext cx="3710867" cy="326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ホームベース 21"/>
          <p:cNvSpPr/>
          <p:nvPr/>
        </p:nvSpPr>
        <p:spPr>
          <a:xfrm>
            <a:off x="308527" y="4588142"/>
            <a:ext cx="1671185" cy="1793186"/>
          </a:xfrm>
          <a:prstGeom prst="homePlat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3" name="テキスト ボックス 90"/>
          <p:cNvSpPr txBox="1"/>
          <p:nvPr/>
        </p:nvSpPr>
        <p:spPr>
          <a:xfrm>
            <a:off x="1323" y="5171512"/>
            <a:ext cx="2122405" cy="77776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高めると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4" name="テキスト ボックス 91"/>
          <p:cNvSpPr txBox="1"/>
          <p:nvPr/>
        </p:nvSpPr>
        <p:spPr>
          <a:xfrm>
            <a:off x="1979712" y="4466811"/>
            <a:ext cx="7042729" cy="1770501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48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思い通りに動けるようになる</a:t>
            </a:r>
            <a:endParaRPr lang="ja-JP" sz="200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sz="48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けがをしにくい体になる</a:t>
            </a:r>
            <a:endParaRPr lang="ja-JP" sz="20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939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07504" y="72009"/>
            <a:ext cx="8873831" cy="6669359"/>
          </a:xfrm>
          <a:prstGeom prst="roundRect">
            <a:avLst>
              <a:gd name="adj" fmla="val 10299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5" name="テキスト ボックス 84"/>
          <p:cNvSpPr txBox="1"/>
          <p:nvPr/>
        </p:nvSpPr>
        <p:spPr>
          <a:xfrm>
            <a:off x="528008" y="74395"/>
            <a:ext cx="8234223" cy="112235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巧みな動き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93"/>
          <p:cNvSpPr txBox="1"/>
          <p:nvPr/>
        </p:nvSpPr>
        <p:spPr>
          <a:xfrm>
            <a:off x="1985709" y="4437112"/>
            <a:ext cx="6995625" cy="180020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44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いろいろな運動やスポーツに生かせる</a:t>
            </a:r>
            <a:endParaRPr lang="ja-JP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9" name="図 8" descr="C:\Users\ec0001706\Desktop\naganawa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762" y="1391072"/>
            <a:ext cx="3611414" cy="282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 descr="C:\Users\ec0001706\Desktop\tannnawa2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2749" y="1389567"/>
            <a:ext cx="2174167" cy="2901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5816916" y="1338913"/>
            <a:ext cx="2708144" cy="2954183"/>
            <a:chOff x="0" y="0"/>
            <a:chExt cx="2067951" cy="1786597"/>
          </a:xfrm>
        </p:grpSpPr>
        <p:pic>
          <p:nvPicPr>
            <p:cNvPr id="12" name="図 11" descr="C:\Users\ec0001706\Desktop\体力ボール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1015" y="0"/>
              <a:ext cx="1856936" cy="1786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図 12" descr="C:\Users\ec0001706\Desktop\体力ボール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436098" cy="1786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図 13" descr="C:\Users\ec0001706\Desktop\体力ボール.jpg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4745" y="815926"/>
              <a:ext cx="492369" cy="5064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ホームベース 14"/>
          <p:cNvSpPr/>
          <p:nvPr/>
        </p:nvSpPr>
        <p:spPr>
          <a:xfrm>
            <a:off x="308527" y="4300110"/>
            <a:ext cx="1671185" cy="1793186"/>
          </a:xfrm>
          <a:prstGeom prst="homePlat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6" name="テキスト ボックス 90"/>
          <p:cNvSpPr txBox="1"/>
          <p:nvPr/>
        </p:nvSpPr>
        <p:spPr>
          <a:xfrm>
            <a:off x="1323" y="4883480"/>
            <a:ext cx="2122405" cy="77776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高めると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2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吹き出し 3"/>
          <p:cNvSpPr/>
          <p:nvPr/>
        </p:nvSpPr>
        <p:spPr>
          <a:xfrm>
            <a:off x="683568" y="2343745"/>
            <a:ext cx="7848872" cy="4181599"/>
          </a:xfrm>
          <a:prstGeom prst="wedgeRectCallout">
            <a:avLst>
              <a:gd name="adj1" fmla="val -25453"/>
              <a:gd name="adj2" fmla="val -62731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solidFill>
                  <a:srgbClr val="D32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「体の柔らかさ」</a:t>
            </a:r>
            <a:endParaRPr lang="en-US" altLang="ja-JP" sz="7200" dirty="0">
              <a:solidFill>
                <a:srgbClr val="D32D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「巧みな動き」</a:t>
            </a:r>
            <a:endParaRPr lang="en-US" altLang="ja-JP" sz="7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が高まりやすい！！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606061" y="476672"/>
            <a:ext cx="84030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ja-JP"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kumimoji="1" lang="ja-JP" altLang="en-US" sz="4000" dirty="0"/>
              <a:t>ゴールデンエイジのこの時期は・・・</a:t>
            </a:r>
          </a:p>
        </p:txBody>
      </p:sp>
    </p:spTree>
    <p:extLst>
      <p:ext uri="{BB962C8B-B14F-4D97-AF65-F5344CB8AC3E}">
        <p14:creationId xmlns:p14="http://schemas.microsoft.com/office/powerpoint/2010/main" val="16799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184279"/>
            <a:ext cx="5400600" cy="35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70252" y="44624"/>
            <a:ext cx="55675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４年生までの</a:t>
            </a:r>
            <a:endParaRPr lang="en-US" altLang="ja-JP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体つくり運動では・・・</a:t>
            </a:r>
            <a:endParaRPr lang="ja-JP" alt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雲形吹き出し 5"/>
          <p:cNvSpPr/>
          <p:nvPr/>
        </p:nvSpPr>
        <p:spPr>
          <a:xfrm>
            <a:off x="4788024" y="1988840"/>
            <a:ext cx="4176463" cy="1944216"/>
          </a:xfrm>
          <a:prstGeom prst="cloudCallout">
            <a:avLst>
              <a:gd name="adj1" fmla="val -33189"/>
              <a:gd name="adj2" fmla="val 616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70252" y="2420888"/>
            <a:ext cx="3265644" cy="1512169"/>
          </a:xfrm>
          <a:prstGeom prst="wedgeEllipseCallout">
            <a:avLst>
              <a:gd name="adj1" fmla="val 18341"/>
              <a:gd name="adj2" fmla="val 7155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2413918"/>
            <a:ext cx="3744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latin typeface="+mn-ea"/>
              </a:rPr>
              <a:t>長なわが上手に</a:t>
            </a:r>
            <a:endParaRPr lang="en-US" altLang="ja-JP" sz="2800" b="1" dirty="0">
              <a:latin typeface="+mn-ea"/>
            </a:endParaRPr>
          </a:p>
          <a:p>
            <a:pPr algn="ctr"/>
            <a:r>
              <a:rPr lang="ja-JP" altLang="en-US" sz="2800" b="1" dirty="0">
                <a:latin typeface="+mn-ea"/>
              </a:rPr>
              <a:t>跳べるようになった♪</a:t>
            </a:r>
          </a:p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2690917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楽しそう</a:t>
            </a:r>
            <a:r>
              <a:rPr lang="en-US" altLang="ja-JP" sz="2800" b="1" dirty="0"/>
              <a:t>!!</a:t>
            </a:r>
          </a:p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やってみたいな！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73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38624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体力を高める運動では・・・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161" y="191683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自分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kumimoji="1"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体力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6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合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わせて</a:t>
            </a:r>
            <a:r>
              <a:rPr lang="ja-JP" altLang="en-US" sz="6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72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め</a:t>
            </a:r>
            <a:r>
              <a:rPr lang="ja-JP" altLang="en-US" sz="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あて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をもち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体力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高めて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いく</a:t>
            </a:r>
          </a:p>
        </p:txBody>
      </p:sp>
    </p:spTree>
    <p:extLst>
      <p:ext uri="{BB962C8B-B14F-4D97-AF65-F5344CB8AC3E}">
        <p14:creationId xmlns:p14="http://schemas.microsoft.com/office/powerpoint/2010/main" val="178659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38624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体力を高める運動では・・・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640396" y="3028011"/>
            <a:ext cx="4199005" cy="2986512"/>
            <a:chOff x="0" y="0"/>
            <a:chExt cx="5608320" cy="3694176"/>
          </a:xfrm>
        </p:grpSpPr>
        <p:pic>
          <p:nvPicPr>
            <p:cNvPr id="6" name="図 5" descr="C:\Users\yui\Desktop\022_髟ｷ縺ｪ繧上→縺ｳ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08320" cy="3694176"/>
            </a:xfrm>
            <a:prstGeom prst="roundRect">
              <a:avLst/>
            </a:prstGeom>
            <a:noFill/>
            <a:ln>
              <a:noFill/>
            </a:ln>
          </p:spPr>
        </p:pic>
        <p:grpSp>
          <p:nvGrpSpPr>
            <p:cNvPr id="7" name="グループ化 6"/>
            <p:cNvGrpSpPr/>
            <p:nvPr/>
          </p:nvGrpSpPr>
          <p:grpSpPr>
            <a:xfrm>
              <a:off x="1840992" y="524256"/>
              <a:ext cx="2353056" cy="2621280"/>
              <a:chOff x="0" y="0"/>
              <a:chExt cx="2353056" cy="2621280"/>
            </a:xfrm>
          </p:grpSpPr>
          <p:sp>
            <p:nvSpPr>
              <p:cNvPr id="8" name="正方形/長方形 11"/>
              <p:cNvSpPr/>
              <p:nvPr/>
            </p:nvSpPr>
            <p:spPr>
              <a:xfrm>
                <a:off x="0" y="0"/>
                <a:ext cx="1914144" cy="262128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正方形/長方形 12"/>
              <p:cNvSpPr/>
              <p:nvPr/>
            </p:nvSpPr>
            <p:spPr>
              <a:xfrm>
                <a:off x="1438656" y="121920"/>
                <a:ext cx="914400" cy="182880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92" y="1211820"/>
            <a:ext cx="1656184" cy="1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3423248" y="1442000"/>
            <a:ext cx="5395434" cy="1586011"/>
            <a:chOff x="3423248" y="1712188"/>
            <a:chExt cx="5395434" cy="1586011"/>
          </a:xfrm>
        </p:grpSpPr>
        <p:sp>
          <p:nvSpPr>
            <p:cNvPr id="12" name="雲形吹き出し 11"/>
            <p:cNvSpPr/>
            <p:nvPr/>
          </p:nvSpPr>
          <p:spPr>
            <a:xfrm>
              <a:off x="3423248" y="1712188"/>
              <a:ext cx="5395434" cy="1586011"/>
            </a:xfrm>
            <a:prstGeom prst="cloudCallout">
              <a:avLst>
                <a:gd name="adj1" fmla="val 6034"/>
                <a:gd name="adj2" fmla="val 716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851920" y="1891437"/>
              <a:ext cx="4471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3600" b="1" dirty="0">
                  <a:solidFill>
                    <a:srgbClr val="FF0000"/>
                  </a:solidFill>
                  <a:latin typeface="ＭＳ Ｐゴシック"/>
                  <a:ea typeface="ＭＳ Ｐゴシック"/>
                </a:rPr>
                <a:t>巧みな動き</a:t>
              </a:r>
              <a:r>
                <a:rPr lang="ja-JP" altLang="en-US" sz="2400" b="1" dirty="0">
                  <a:solidFill>
                    <a:srgbClr val="262626"/>
                  </a:solidFill>
                  <a:latin typeface="ＭＳ Ｐゴシック"/>
                  <a:ea typeface="ＭＳ Ｐゴシック"/>
                </a:rPr>
                <a:t>を高めるために長なわに取り組んでいるんだ</a:t>
              </a:r>
              <a:r>
                <a:rPr lang="en-US" altLang="ja-JP" sz="2400" b="1" dirty="0">
                  <a:solidFill>
                    <a:srgbClr val="262626"/>
                  </a:solidFill>
                  <a:latin typeface="ＭＳ Ｐゴシック"/>
                </a:rPr>
                <a:t>!!</a:t>
              </a:r>
              <a:endParaRPr lang="en-US" altLang="ja-JP" sz="2400" b="1" dirty="0">
                <a:solidFill>
                  <a:srgbClr val="262626"/>
                </a:solidFill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14" name="円形吹き出し 13"/>
          <p:cNvSpPr/>
          <p:nvPr/>
        </p:nvSpPr>
        <p:spPr>
          <a:xfrm>
            <a:off x="601308" y="3028011"/>
            <a:ext cx="3024336" cy="812399"/>
          </a:xfrm>
          <a:prstGeom prst="wedgeEllipseCallout">
            <a:avLst>
              <a:gd name="adj1" fmla="val 11376"/>
              <a:gd name="adj2" fmla="val 8644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34"/>
          <p:cNvSpPr txBox="1"/>
          <p:nvPr/>
        </p:nvSpPr>
        <p:spPr>
          <a:xfrm>
            <a:off x="277780" y="5960065"/>
            <a:ext cx="8686708" cy="709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400" b="1" i="1" kern="1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/>
              </a:rPr>
              <a:t>なぜその運動に取り組むのかを知る</a:t>
            </a:r>
            <a:endParaRPr lang="ja-JP" sz="1600" b="1" i="1" kern="10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3140968"/>
            <a:ext cx="2462078" cy="76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ja-JP" altLang="en-US" sz="2800" b="1" dirty="0">
                <a:solidFill>
                  <a:schemeClr val="tx1"/>
                </a:solidFill>
              </a:rPr>
              <a:t>どうして長なわをするの？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66726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363" y="2276872"/>
            <a:ext cx="5658949" cy="37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5004049" y="2008451"/>
            <a:ext cx="3995936" cy="1060509"/>
          </a:xfrm>
          <a:prstGeom prst="wedgeRoundRectCallout">
            <a:avLst>
              <a:gd name="adj1" fmla="val -51564"/>
              <a:gd name="adj2" fmla="val 7381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できるようになったということは、体力が高まった！</a:t>
            </a:r>
            <a:r>
              <a:rPr kumimoji="1" lang="ja-JP" altLang="en-US" dirty="0">
                <a:solidFill>
                  <a:schemeClr val="tx1"/>
                </a:solidFill>
              </a:rPr>
              <a:t>！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93335" y="826663"/>
            <a:ext cx="1496634" cy="1494377"/>
            <a:chOff x="3819903" y="2661920"/>
            <a:chExt cx="1496634" cy="149437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819903" y="2661920"/>
              <a:ext cx="1496634" cy="1356202"/>
              <a:chOff x="-7561" y="0"/>
              <a:chExt cx="1497047" cy="1356577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-7561" y="17065"/>
                <a:ext cx="1371133" cy="1339512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テキスト ボックス 43"/>
              <p:cNvSpPr txBox="1"/>
              <p:nvPr/>
            </p:nvSpPr>
            <p:spPr>
              <a:xfrm>
                <a:off x="134112" y="0"/>
                <a:ext cx="1355374" cy="1182115"/>
              </a:xfrm>
              <a:prstGeom prst="rect">
                <a:avLst/>
              </a:prstGeom>
              <a:solidFill>
                <a:sysClr val="window" lastClr="FFFFFF">
                  <a:alpha val="0"/>
                </a:sysClr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72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"/>
                    <a:ea typeface="HGS創英角ｺﾞｼｯｸUB"/>
                    <a:cs typeface="Times New Roman"/>
                  </a:rPr>
                  <a:t>取</a:t>
                </a:r>
                <a:endPara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6" name="テキスト ボックス 44"/>
            <p:cNvSpPr txBox="1"/>
            <p:nvPr/>
          </p:nvSpPr>
          <p:spPr>
            <a:xfrm>
              <a:off x="4363762" y="3637011"/>
              <a:ext cx="921701" cy="519286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"/>
                  <a:ea typeface="HGS創英角ｺﾞｼｯｸUB"/>
                  <a:cs typeface="Times New Roman"/>
                </a:rPr>
                <a:t>り組む</a:t>
              </a:r>
              <a:endPara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/>
                <a:cs typeface="Times New Roman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261956" y="209189"/>
            <a:ext cx="5808339" cy="1586011"/>
            <a:chOff x="3233946" y="1712188"/>
            <a:chExt cx="5584736" cy="1586011"/>
          </a:xfrm>
        </p:grpSpPr>
        <p:sp>
          <p:nvSpPr>
            <p:cNvPr id="17" name="雲形吹き出し 16"/>
            <p:cNvSpPr/>
            <p:nvPr/>
          </p:nvSpPr>
          <p:spPr>
            <a:xfrm>
              <a:off x="3233946" y="1712188"/>
              <a:ext cx="5584736" cy="1586011"/>
            </a:xfrm>
            <a:prstGeom prst="cloudCallout">
              <a:avLst>
                <a:gd name="adj1" fmla="val -8637"/>
                <a:gd name="adj2" fmla="val 9569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016336" y="2058917"/>
              <a:ext cx="425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en-US" altLang="ja-JP" sz="2000" b="1" dirty="0">
                <a:solidFill>
                  <a:srgbClr val="262626"/>
                </a:solidFill>
                <a:latin typeface="ＭＳ Ｐゴシック"/>
                <a:ea typeface="ＭＳ Ｐゴシック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2878931" y="551149"/>
            <a:ext cx="4819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/>
              <a:t>なわが</a:t>
            </a:r>
            <a:r>
              <a:rPr lang="ja-JP" altLang="ja-JP" sz="2800" b="1" dirty="0">
                <a:solidFill>
                  <a:srgbClr val="FF0000"/>
                </a:solidFill>
              </a:rPr>
              <a:t>地面につくタイミン</a:t>
            </a:r>
            <a:r>
              <a:rPr lang="ja-JP" altLang="en-US" sz="2800" b="1" dirty="0">
                <a:solidFill>
                  <a:srgbClr val="FF0000"/>
                </a:solidFill>
              </a:rPr>
              <a:t>グ</a:t>
            </a:r>
            <a:r>
              <a:rPr lang="ja-JP" altLang="ja-JP" sz="2800" dirty="0"/>
              <a:t>で</a:t>
            </a:r>
            <a:r>
              <a:rPr lang="ja-JP" altLang="en-US" sz="2800" dirty="0"/>
              <a:t>　</a:t>
            </a:r>
            <a:r>
              <a:rPr lang="ja-JP" altLang="ja-JP" sz="2800" dirty="0"/>
              <a:t>入ったら</a:t>
            </a:r>
            <a:r>
              <a:rPr lang="ja-JP" altLang="en-US" sz="2800" dirty="0"/>
              <a:t>　</a:t>
            </a:r>
            <a:r>
              <a:rPr lang="ja-JP" altLang="ja-JP" sz="2800" dirty="0"/>
              <a:t>とべた</a:t>
            </a:r>
            <a:r>
              <a:rPr lang="en-US" altLang="ja-JP" sz="2800" dirty="0"/>
              <a:t>!!</a:t>
            </a:r>
            <a:endParaRPr lang="ja-JP" altLang="ja-JP" sz="2800" dirty="0"/>
          </a:p>
        </p:txBody>
      </p:sp>
      <p:sp>
        <p:nvSpPr>
          <p:cNvPr id="20" name="テキスト ボックス 34"/>
          <p:cNvSpPr txBox="1"/>
          <p:nvPr/>
        </p:nvSpPr>
        <p:spPr>
          <a:xfrm>
            <a:off x="179512" y="6021288"/>
            <a:ext cx="8784976" cy="709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b="1" i="1" kern="1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/>
              </a:rPr>
              <a:t>動きのポイントを見付けながら取り組む</a:t>
            </a:r>
            <a:endParaRPr lang="ja-JP" sz="1400" b="1" i="1" kern="10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75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発 1 1"/>
          <p:cNvSpPr/>
          <p:nvPr/>
        </p:nvSpPr>
        <p:spPr>
          <a:xfrm>
            <a:off x="635785" y="336532"/>
            <a:ext cx="6893490" cy="226341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C:\Users\yui\Desktop\022_髟ｷ縺ｪ繧上→縺ｳ.GIF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06" t="16613" r="47170" b="15336"/>
          <a:stretch/>
        </p:blipFill>
        <p:spPr bwMode="auto">
          <a:xfrm>
            <a:off x="7020272" y="3690158"/>
            <a:ext cx="1206500" cy="259651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5364088" y="2190179"/>
            <a:ext cx="3312368" cy="1220473"/>
          </a:xfrm>
          <a:prstGeom prst="cloudCallout">
            <a:avLst>
              <a:gd name="adj1" fmla="val 18322"/>
              <a:gd name="adj2" fmla="val 65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80178" y="1006572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さあ　やってみよう</a:t>
            </a:r>
            <a:r>
              <a:rPr lang="en-US" altLang="ja-JP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!!</a:t>
            </a:r>
            <a:endParaRPr lang="ja-JP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5184" y="2316192"/>
            <a:ext cx="310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どうやったら、</a:t>
            </a:r>
            <a:endParaRPr kumimoji="1"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うまく入れるかな？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05898" y="1929902"/>
            <a:ext cx="5209286" cy="3816424"/>
            <a:chOff x="0" y="0"/>
            <a:chExt cx="5608320" cy="3694176"/>
          </a:xfrm>
        </p:grpSpPr>
        <p:pic>
          <p:nvPicPr>
            <p:cNvPr id="5" name="図 4" descr="C:\Users\yui\Desktop\022_髟ｷ縺ｪ繧上→縺ｳ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08320" cy="3694176"/>
            </a:xfrm>
            <a:prstGeom prst="roundRect">
              <a:avLst/>
            </a:prstGeom>
            <a:noFill/>
            <a:ln>
              <a:noFill/>
            </a:ln>
          </p:spPr>
        </p:pic>
        <p:grpSp>
          <p:nvGrpSpPr>
            <p:cNvPr id="6" name="グループ化 5"/>
            <p:cNvGrpSpPr/>
            <p:nvPr/>
          </p:nvGrpSpPr>
          <p:grpSpPr>
            <a:xfrm>
              <a:off x="1865376" y="553586"/>
              <a:ext cx="2367405" cy="2567566"/>
              <a:chOff x="24384" y="29330"/>
              <a:chExt cx="2367405" cy="2567566"/>
            </a:xfrm>
          </p:grpSpPr>
          <p:sp>
            <p:nvSpPr>
              <p:cNvPr id="7" name="正方形/長方形 11"/>
              <p:cNvSpPr/>
              <p:nvPr/>
            </p:nvSpPr>
            <p:spPr>
              <a:xfrm>
                <a:off x="24384" y="204206"/>
                <a:ext cx="1881755" cy="239269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8" name="正方形/長方形 12"/>
              <p:cNvSpPr/>
              <p:nvPr/>
            </p:nvSpPr>
            <p:spPr>
              <a:xfrm>
                <a:off x="1342346" y="29330"/>
                <a:ext cx="1049443" cy="1863541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5" name="テキスト ボックス 14"/>
          <p:cNvSpPr txBox="1"/>
          <p:nvPr/>
        </p:nvSpPr>
        <p:spPr>
          <a:xfrm>
            <a:off x="3562741" y="5517232"/>
            <a:ext cx="4771747" cy="769441"/>
          </a:xfrm>
          <a:prstGeom prst="rect">
            <a:avLst/>
          </a:prstGeom>
          <a:solidFill>
            <a:srgbClr val="BFFD91"/>
          </a:solidFill>
          <a:ln w="7302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もとの動き</a:t>
            </a:r>
            <a:r>
              <a:rPr kumimoji="1" lang="ja-JP" altLang="en-US" sz="3600" dirty="0"/>
              <a:t>　</a:t>
            </a:r>
            <a:r>
              <a:rPr kumimoji="1" lang="ja-JP" altLang="en-US" sz="4400" dirty="0"/>
              <a:t>８の字跳び</a:t>
            </a:r>
          </a:p>
        </p:txBody>
      </p:sp>
    </p:spTree>
    <p:extLst>
      <p:ext uri="{BB962C8B-B14F-4D97-AF65-F5344CB8AC3E}">
        <p14:creationId xmlns:p14="http://schemas.microsoft.com/office/powerpoint/2010/main" val="108400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727087" y="559060"/>
            <a:ext cx="1499748" cy="1455851"/>
            <a:chOff x="3849877" y="2518361"/>
            <a:chExt cx="1499748" cy="1455851"/>
          </a:xfrm>
        </p:grpSpPr>
        <p:sp>
          <p:nvSpPr>
            <p:cNvPr id="5" name="円/楕円 4"/>
            <p:cNvSpPr/>
            <p:nvPr/>
          </p:nvSpPr>
          <p:spPr>
            <a:xfrm>
              <a:off x="3849877" y="2602208"/>
              <a:ext cx="1370668" cy="133929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テキスト ボックス 52"/>
            <p:cNvSpPr txBox="1"/>
            <p:nvPr/>
          </p:nvSpPr>
          <p:spPr>
            <a:xfrm>
              <a:off x="3975958" y="2518361"/>
              <a:ext cx="1354631" cy="1181539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2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"/>
                  <a:ea typeface="HGS創英角ｺﾞｼｯｸUB"/>
                  <a:cs typeface="Times New Roman"/>
                </a:rPr>
                <a:t>工</a:t>
              </a:r>
              <a:endPara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/>
                <a:cs typeface="Times New Roman"/>
              </a:endParaRPr>
            </a:p>
          </p:txBody>
        </p:sp>
        <p:sp>
          <p:nvSpPr>
            <p:cNvPr id="7" name="テキスト ボックス 53"/>
            <p:cNvSpPr txBox="1"/>
            <p:nvPr/>
          </p:nvSpPr>
          <p:spPr>
            <a:xfrm>
              <a:off x="4428552" y="3454868"/>
              <a:ext cx="921073" cy="519344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"/>
                  <a:ea typeface="HGS創英角ｺﾞｼｯｸUB"/>
                  <a:cs typeface="Times New Roman"/>
                </a:rPr>
                <a:t>夫する</a:t>
              </a:r>
              <a:endParaRPr kumimoji="0" lang="ja-JP" altLang="en-US" sz="105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/>
                <a:cs typeface="Times New Roman"/>
              </a:endParaRPr>
            </a:p>
          </p:txBody>
        </p:sp>
      </p:grpSp>
      <p:pic>
        <p:nvPicPr>
          <p:cNvPr id="8" name="図 7" descr="C:\Users\yui\Desktop\022_髟ｷ縺ｪ繧上→縺ｳ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608320" cy="381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グループ化 8"/>
          <p:cNvGrpSpPr/>
          <p:nvPr/>
        </p:nvGrpSpPr>
        <p:grpSpPr>
          <a:xfrm>
            <a:off x="3439533" y="615260"/>
            <a:ext cx="5668971" cy="1366937"/>
            <a:chOff x="3233946" y="1712188"/>
            <a:chExt cx="5584736" cy="1586011"/>
          </a:xfrm>
        </p:grpSpPr>
        <p:sp>
          <p:nvSpPr>
            <p:cNvPr id="10" name="雲形吹き出し 9"/>
            <p:cNvSpPr/>
            <p:nvPr/>
          </p:nvSpPr>
          <p:spPr>
            <a:xfrm>
              <a:off x="3233946" y="1712188"/>
              <a:ext cx="5584736" cy="1586011"/>
            </a:xfrm>
            <a:prstGeom prst="cloudCallout">
              <a:avLst>
                <a:gd name="adj1" fmla="val -8921"/>
                <a:gd name="adj2" fmla="val 8310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937570" y="1890061"/>
              <a:ext cx="4255240" cy="95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>
                  <a:solidFill>
                    <a:srgbClr val="FF0000"/>
                  </a:solidFill>
                  <a:latin typeface="ＭＳ Ｐゴシック"/>
                  <a:ea typeface="ＭＳ Ｐゴシック"/>
                </a:rPr>
                <a:t>さらに、体力（巧みな動き）が高まったね</a:t>
              </a:r>
              <a:r>
                <a:rPr lang="en-US" altLang="ja-JP" sz="2800" b="1" dirty="0">
                  <a:solidFill>
                    <a:srgbClr val="FF0000"/>
                  </a:solidFill>
                  <a:latin typeface="ＭＳ Ｐゴシック"/>
                  <a:ea typeface="ＭＳ Ｐゴシック"/>
                </a:rPr>
                <a:t>!!</a:t>
              </a:r>
            </a:p>
          </p:txBody>
        </p:sp>
      </p:grpSp>
      <p:sp>
        <p:nvSpPr>
          <p:cNvPr id="12" name="テキスト ボックス 34"/>
          <p:cNvSpPr txBox="1"/>
          <p:nvPr/>
        </p:nvSpPr>
        <p:spPr>
          <a:xfrm>
            <a:off x="2414562" y="5949280"/>
            <a:ext cx="4965750" cy="709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800" b="1" i="1" kern="1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/>
              </a:rPr>
              <a:t>動きを工夫する</a:t>
            </a:r>
            <a:endParaRPr lang="ja-JP" b="1" i="1" kern="10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95536" y="2708920"/>
            <a:ext cx="2880319" cy="550308"/>
          </a:xfrm>
          <a:prstGeom prst="wedgeRoundRectCallout">
            <a:avLst>
              <a:gd name="adj1" fmla="val 67328"/>
              <a:gd name="adj2" fmla="val 817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</a:rPr>
              <a:t>２人でとべたね！！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36512" y="1886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体力の高まりとは・・・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323528" y="908720"/>
            <a:ext cx="8424936" cy="187220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6400"/>
              </a:lnSpc>
            </a:pPr>
            <a:r>
              <a:rPr lang="ja-JP" altLang="ja-JP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できないものが</a:t>
            </a:r>
            <a:endParaRPr lang="ja-JP" altLang="ja-JP" sz="5400" dirty="0"/>
          </a:p>
          <a:p>
            <a:pPr>
              <a:lnSpc>
                <a:spcPts val="6400"/>
              </a:lnSpc>
            </a:pPr>
            <a:r>
              <a:rPr lang="ja-JP" altLang="en-US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　　　　　</a:t>
            </a:r>
            <a:r>
              <a:rPr lang="ja-JP" altLang="ja-JP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できるようになる！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23528" y="2780928"/>
            <a:ext cx="8424936" cy="187220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できた動きが</a:t>
            </a:r>
            <a:endParaRPr lang="en-US" altLang="ja-JP" sz="5400" b="1" dirty="0"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　　　　　もう１度できる！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23528" y="4653136"/>
            <a:ext cx="8424936" cy="187220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ja-JP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繰り返し</a:t>
            </a:r>
            <a:endParaRPr lang="ja-JP" altLang="ja-JP" sz="5400" dirty="0"/>
          </a:p>
          <a:p>
            <a:r>
              <a:rPr lang="ja-JP" altLang="en-US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　　　　</a:t>
            </a:r>
            <a:r>
              <a:rPr lang="ja-JP" altLang="ja-JP" sz="54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連続でできる！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516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9859" y="113978"/>
            <a:ext cx="824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体ほぐしの運動 </a:t>
            </a:r>
            <a:r>
              <a:rPr kumimoji="1"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を終えて・・・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853815699"/>
              </p:ext>
            </p:extLst>
          </p:nvPr>
        </p:nvGraphicFramePr>
        <p:xfrm>
          <a:off x="287524" y="1268760"/>
          <a:ext cx="8496944" cy="496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97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971" y="4437112"/>
            <a:ext cx="159448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15" y="476672"/>
            <a:ext cx="1500505" cy="18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112"/>
          <p:cNvSpPr txBox="1"/>
          <p:nvPr/>
        </p:nvSpPr>
        <p:spPr>
          <a:xfrm>
            <a:off x="179511" y="2612251"/>
            <a:ext cx="8651269" cy="1680845"/>
          </a:xfrm>
          <a:prstGeom prst="rect">
            <a:avLst/>
          </a:prstGeom>
          <a:solidFill>
            <a:schemeClr val="accent6">
              <a:lumMod val="60000"/>
              <a:lumOff val="40000"/>
              <a:alpha val="0"/>
            </a:scheme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体力</a:t>
            </a:r>
            <a:r>
              <a:rPr lang="ja-JP" altLang="en-US" sz="5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を</a:t>
            </a:r>
            <a:r>
              <a:rPr lang="ja-JP" altLang="en-US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高</a:t>
            </a:r>
            <a:r>
              <a:rPr lang="ja-JP" altLang="en-US" sz="5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める</a:t>
            </a:r>
            <a:r>
              <a:rPr lang="ja-JP" altLang="en-US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運動</a:t>
            </a:r>
            <a:endParaRPr lang="en-US" altLang="ja-JP" sz="6600" kern="100" dirty="0">
              <a:ln w="19050" cap="rnd" cmpd="sng" algn="ctr">
                <a:solidFill>
                  <a:srgbClr val="000000"/>
                </a:solidFill>
                <a:prstDash val="solid"/>
                <a:bevel/>
              </a:ln>
              <a:solidFill>
                <a:srgbClr val="FFFF00"/>
              </a:solidFill>
              <a:latin typeface="Century"/>
              <a:ea typeface="HGS創英角ｺﾞｼｯｸUB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altLang="en-US" sz="4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　　　　　　　　　　　</a:t>
            </a:r>
            <a:r>
              <a:rPr lang="ja-JP" altLang="en-US" sz="4400" kern="100" dirty="0" err="1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って</a:t>
            </a:r>
            <a:r>
              <a:rPr lang="en-US" altLang="ja-JP" sz="44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entury"/>
                <a:ea typeface="HGS創英角ｺﾞｼｯｸUB"/>
                <a:cs typeface="Times New Roman"/>
              </a:rPr>
              <a:t>…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260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42211"/>
              </p:ext>
            </p:extLst>
          </p:nvPr>
        </p:nvGraphicFramePr>
        <p:xfrm>
          <a:off x="785536" y="196316"/>
          <a:ext cx="7458872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745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800" kern="100" dirty="0">
                          <a:effectLst/>
                          <a:latin typeface="Century"/>
                          <a:ea typeface="HG丸ｺﾞｼｯｸM-PRO"/>
                          <a:cs typeface="Times New Roman"/>
                        </a:rPr>
                        <a:t>どうして体力を高めるの？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719992" y="908720"/>
            <a:ext cx="3780000" cy="2880000"/>
            <a:chOff x="-508801" y="-401443"/>
            <a:chExt cx="3724441" cy="2422050"/>
          </a:xfrm>
        </p:grpSpPr>
        <p:sp>
          <p:nvSpPr>
            <p:cNvPr id="6" name="角丸四角形 5"/>
            <p:cNvSpPr/>
            <p:nvPr/>
          </p:nvSpPr>
          <p:spPr>
            <a:xfrm>
              <a:off x="-508801" y="-401443"/>
              <a:ext cx="3724441" cy="2422050"/>
            </a:xfrm>
            <a:prstGeom prst="roundRect">
              <a:avLst>
                <a:gd name="adj" fmla="val 7852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endParaRPr lang="en-US" altLang="ja-JP" sz="2000" kern="100" dirty="0">
                <a:effectLst/>
                <a:latin typeface="Century"/>
                <a:ea typeface="HGS創英角ｺﾞｼｯｸUB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/>
                  <a:ea typeface="HGS創英角ｺﾞｼｯｸUB"/>
                  <a:cs typeface="Times New Roman"/>
                </a:rPr>
                <a:t>いろいろな</a:t>
              </a:r>
              <a:r>
                <a:rPr lang="ja-JP" sz="2400" kern="100" dirty="0">
                  <a:effectLst/>
                  <a:latin typeface="Century"/>
                  <a:ea typeface="HGS創英角ｺﾞｼｯｸUB"/>
                  <a:cs typeface="Times New Roman"/>
                </a:rPr>
                <a:t>運動</a:t>
              </a:r>
              <a:r>
                <a:rPr lang="ja-JP" sz="2000" kern="100" dirty="0">
                  <a:effectLst/>
                  <a:latin typeface="Century"/>
                  <a:ea typeface="HGS創英角ｺﾞｼｯｸUB"/>
                  <a:cs typeface="Times New Roman"/>
                </a:rPr>
                <a:t>や</a:t>
              </a:r>
              <a:r>
                <a:rPr lang="ja-JP" sz="2400" kern="100" dirty="0">
                  <a:effectLst/>
                  <a:latin typeface="Century"/>
                  <a:ea typeface="HGS創英角ｺﾞｼｯｸUB"/>
                  <a:cs typeface="Times New Roman"/>
                </a:rPr>
                <a:t>スポーツ</a:t>
              </a:r>
              <a:endParaRPr lang="en-US" altLang="ja-JP" sz="2400" kern="100" dirty="0">
                <a:effectLst/>
                <a:latin typeface="Century"/>
                <a:ea typeface="HGS創英角ｺﾞｼｯｸUB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000" kern="100" dirty="0">
                  <a:effectLst/>
                  <a:latin typeface="Century"/>
                  <a:ea typeface="HGS創英角ｺﾞｼｯｸUB"/>
                  <a:cs typeface="Times New Roman"/>
                </a:rPr>
                <a:t>に生かせるから</a:t>
              </a:r>
              <a:endParaRPr lang="ja-JP" sz="200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pic>
          <p:nvPicPr>
            <p:cNvPr id="7" name="図 6" descr="Q:\PART5\カラー\02 スポーツ2\sp_023A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942" y="567485"/>
              <a:ext cx="914400" cy="1159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 descr="Q:\PART5\カラー\01 スポーツ1\sp_012A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51" y="656694"/>
              <a:ext cx="1382751" cy="1115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図 8" descr="T:\11写真用\☆旧教務用\H27\各学年・各学級\5年\２組\イラスト集（Ｖｅｒ．Ｓ）\14体育\016_とび箱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302" y="612089"/>
              <a:ext cx="847493" cy="10482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4499992" y="3789040"/>
            <a:ext cx="3780000" cy="2880000"/>
            <a:chOff x="0" y="0"/>
            <a:chExt cx="3780000" cy="2880000"/>
          </a:xfrm>
        </p:grpSpPr>
        <p:sp>
          <p:nvSpPr>
            <p:cNvPr id="11" name="角丸四角形 10"/>
            <p:cNvSpPr/>
            <p:nvPr/>
          </p:nvSpPr>
          <p:spPr>
            <a:xfrm>
              <a:off x="0" y="0"/>
              <a:ext cx="3780000" cy="2880000"/>
            </a:xfrm>
            <a:prstGeom prst="roundRect">
              <a:avLst>
                <a:gd name="adj" fmla="val 7761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2800" kern="100" dirty="0">
                  <a:effectLst/>
                  <a:latin typeface="Century"/>
                  <a:ea typeface="HGS創英角ｺﾞｼｯｸUB"/>
                  <a:cs typeface="Times New Roman"/>
                </a:rPr>
                <a:t>けが</a:t>
              </a:r>
              <a:r>
                <a:rPr lang="ja-JP" sz="2000" kern="100" dirty="0">
                  <a:effectLst/>
                  <a:latin typeface="Century"/>
                  <a:ea typeface="HGS創英角ｺﾞｼｯｸUB"/>
                  <a:cs typeface="Times New Roman"/>
                </a:rPr>
                <a:t>や</a:t>
              </a:r>
              <a:r>
                <a:rPr lang="ja-JP" sz="2800" kern="100" dirty="0">
                  <a:effectLst/>
                  <a:latin typeface="Century"/>
                  <a:ea typeface="HGS創英角ｺﾞｼｯｸUB"/>
                  <a:cs typeface="Times New Roman"/>
                </a:rPr>
                <a:t>病気</a:t>
              </a:r>
              <a:r>
                <a:rPr lang="ja-JP" sz="2000" kern="100" dirty="0">
                  <a:effectLst/>
                  <a:latin typeface="Century"/>
                  <a:ea typeface="HGS創英角ｺﾞｼｯｸUB"/>
                  <a:cs typeface="Times New Roman"/>
                </a:rPr>
                <a:t>になりにくい</a:t>
              </a:r>
              <a:endParaRPr lang="ja-JP" sz="200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800" kern="100" dirty="0">
                  <a:effectLst/>
                  <a:latin typeface="Century"/>
                  <a:ea typeface="HGS創英角ｺﾞｼｯｸUB"/>
                  <a:cs typeface="Times New Roman"/>
                </a:rPr>
                <a:t>体になるから</a:t>
              </a:r>
              <a:endParaRPr lang="ja-JP" sz="120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pic>
          <p:nvPicPr>
            <p:cNvPr id="12" name="図 11" descr="Q:\PART3\カラー\04 子ども2\pe_064A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32" y="1512168"/>
              <a:ext cx="1605776" cy="1271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図 12" descr="Q:\PART2\カラー\02 2月\ye_027A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70" y="1509670"/>
              <a:ext cx="1516566" cy="12266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グループ化 13"/>
          <p:cNvGrpSpPr/>
          <p:nvPr/>
        </p:nvGrpSpPr>
        <p:grpSpPr>
          <a:xfrm>
            <a:off x="4499992" y="908720"/>
            <a:ext cx="3780000" cy="2880000"/>
            <a:chOff x="-4166" y="-115188"/>
            <a:chExt cx="3404870" cy="2196083"/>
          </a:xfrm>
        </p:grpSpPr>
        <p:sp>
          <p:nvSpPr>
            <p:cNvPr id="15" name="角丸四角形 14"/>
            <p:cNvSpPr/>
            <p:nvPr/>
          </p:nvSpPr>
          <p:spPr>
            <a:xfrm>
              <a:off x="-4166" y="-115188"/>
              <a:ext cx="3404870" cy="2196083"/>
            </a:xfrm>
            <a:prstGeom prst="roundRect">
              <a:avLst>
                <a:gd name="adj" fmla="val 8137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endParaRPr lang="en-US" altLang="ja-JP" sz="2000" kern="100" dirty="0">
                <a:effectLst/>
                <a:latin typeface="Century"/>
                <a:ea typeface="HGS創英角ｺﾞｼｯｸUB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endParaRPr lang="en-US" altLang="ja-JP" sz="2000" kern="100" dirty="0">
                <a:latin typeface="Century"/>
                <a:ea typeface="HGS創英角ｺﾞｼｯｸUB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800" kern="100" dirty="0">
                  <a:effectLst/>
                  <a:latin typeface="Century"/>
                  <a:ea typeface="HGS創英角ｺﾞｼｯｸUB"/>
                  <a:cs typeface="Times New Roman"/>
                </a:rPr>
                <a:t>健康に</a:t>
              </a:r>
              <a:endParaRPr lang="ja-JP" sz="120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2800" kern="100" dirty="0">
                  <a:effectLst/>
                  <a:latin typeface="Century"/>
                  <a:ea typeface="HGS創英角ｺﾞｼｯｸUB"/>
                  <a:cs typeface="Times New Roman"/>
                </a:rPr>
                <a:t>長生きできるから</a:t>
              </a:r>
              <a:endParaRPr lang="ja-JP" sz="120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  <a:p>
              <a:pPr algn="ctr">
                <a:lnSpc>
                  <a:spcPts val="2000"/>
                </a:lnSpc>
                <a:spcAft>
                  <a:spcPts val="0"/>
                </a:spcAft>
              </a:pPr>
              <a:r>
                <a:rPr lang="en-US" sz="1600" kern="100" dirty="0">
                  <a:effectLst/>
                  <a:latin typeface="HGS創英角ｺﾞｼｯｸUB"/>
                  <a:ea typeface="ＭＳ 明朝"/>
                  <a:cs typeface="Times New Roman"/>
                </a:rPr>
                <a:t> </a:t>
              </a:r>
              <a:endParaRPr lang="ja-JP" sz="1050" kern="100" dirty="0">
                <a:effectLst/>
                <a:latin typeface="Century"/>
                <a:ea typeface="ＭＳ 明朝"/>
                <a:cs typeface="Times New Roman"/>
              </a:endParaRPr>
            </a:p>
          </p:txBody>
        </p:sp>
        <p:pic>
          <p:nvPicPr>
            <p:cNvPr id="16" name="図 15" descr="Q:\PART3\カラー\05 家族1\pe_074A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352" y="803786"/>
              <a:ext cx="970510" cy="1203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図 16" descr="Q:\PART6\カラー\01 趣味・レジャー1\ho_010A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756" y="735980"/>
              <a:ext cx="1003610" cy="1248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図 17" descr="Q:\PART3\カラー\07 家族3\pe_121A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605" y="914400"/>
              <a:ext cx="1182029" cy="10036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角丸四角形 18"/>
          <p:cNvSpPr/>
          <p:nvPr/>
        </p:nvSpPr>
        <p:spPr>
          <a:xfrm>
            <a:off x="719992" y="3789040"/>
            <a:ext cx="3780000" cy="2880000"/>
          </a:xfrm>
          <a:prstGeom prst="roundRect">
            <a:avLst>
              <a:gd name="adj" fmla="val 8645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endParaRPr lang="en-US" altLang="ja-JP" sz="2000" kern="100" dirty="0">
              <a:effectLst/>
              <a:latin typeface="Century"/>
              <a:ea typeface="HGS創英角ｺﾞｼｯｸUB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endParaRPr lang="en-US" altLang="ja-JP" sz="2000" kern="100" dirty="0">
              <a:latin typeface="Century"/>
              <a:ea typeface="HGS創英角ｺﾞｼｯｸUB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endParaRPr lang="en-US" altLang="ja-JP" sz="2000" kern="100" dirty="0">
              <a:effectLst/>
              <a:latin typeface="Century"/>
              <a:ea typeface="HGS創英角ｺﾞｼｯｸUB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急な時でも</a:t>
            </a:r>
            <a:endParaRPr lang="ja-JP" sz="120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動ける体になるから</a:t>
            </a:r>
            <a:endParaRPr lang="ja-JP" sz="120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20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sz="1600" kern="100" dirty="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20" name="図 19" descr="Q:\PART1\カラー\08 学校の日常3\sc_118A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120" y="5127186"/>
            <a:ext cx="1806497" cy="142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図 20" descr="Q:\PART2\カラー\02 2月\ye_040A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832" y="5127186"/>
            <a:ext cx="1137424" cy="1427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4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4932040" y="1412776"/>
            <a:ext cx="576064" cy="4026327"/>
          </a:xfrm>
          <a:prstGeom prst="rect">
            <a:avLst/>
          </a:prstGeom>
          <a:solidFill>
            <a:srgbClr val="FFFF00">
              <a:alpha val="76863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54924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０歳　　　　　　　　　５　　　　　　　　　１０　</a:t>
            </a:r>
            <a:r>
              <a:rPr lang="ja-JP" altLang="en-US" sz="800" dirty="0"/>
              <a:t>　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１２</a:t>
            </a:r>
            <a:r>
              <a:rPr kumimoji="1" lang="ja-JP" altLang="en-US" dirty="0"/>
              <a:t>　　　　　１５　　　　　　　　　２０歳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71206"/>
              </p:ext>
            </p:extLst>
          </p:nvPr>
        </p:nvGraphicFramePr>
        <p:xfrm>
          <a:off x="1043608" y="1397000"/>
          <a:ext cx="7056784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822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フリーフォーム 17"/>
          <p:cNvSpPr/>
          <p:nvPr/>
        </p:nvSpPr>
        <p:spPr>
          <a:xfrm>
            <a:off x="1072055" y="2695903"/>
            <a:ext cx="7031421" cy="2743200"/>
          </a:xfrm>
          <a:custGeom>
            <a:avLst/>
            <a:gdLst>
              <a:gd name="connsiteX0" fmla="*/ 0 w 7031421"/>
              <a:gd name="connsiteY0" fmla="*/ 2743200 h 2743200"/>
              <a:gd name="connsiteX1" fmla="*/ 756745 w 7031421"/>
              <a:gd name="connsiteY1" fmla="*/ 709449 h 2743200"/>
              <a:gd name="connsiteX2" fmla="*/ 3499945 w 7031421"/>
              <a:gd name="connsiteY2" fmla="*/ 173421 h 2743200"/>
              <a:gd name="connsiteX3" fmla="*/ 7031421 w 7031421"/>
              <a:gd name="connsiteY3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421" h="2743200">
                <a:moveTo>
                  <a:pt x="0" y="2743200"/>
                </a:moveTo>
                <a:cubicBezTo>
                  <a:pt x="86710" y="1940472"/>
                  <a:pt x="173421" y="1137745"/>
                  <a:pt x="756745" y="709449"/>
                </a:cubicBezTo>
                <a:cubicBezTo>
                  <a:pt x="1340069" y="281152"/>
                  <a:pt x="2454166" y="291662"/>
                  <a:pt x="3499945" y="173421"/>
                </a:cubicBezTo>
                <a:cubicBezTo>
                  <a:pt x="4545724" y="55179"/>
                  <a:pt x="5788572" y="27589"/>
                  <a:pt x="7031421" y="0"/>
                </a:cubicBez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1702676" y="4966138"/>
            <a:ext cx="1418896" cy="457200"/>
          </a:xfrm>
          <a:custGeom>
            <a:avLst/>
            <a:gdLst>
              <a:gd name="connsiteX0" fmla="*/ 0 w 1418896"/>
              <a:gd name="connsiteY0" fmla="*/ 457200 h 457200"/>
              <a:gd name="connsiteX1" fmla="*/ 141890 w 1418896"/>
              <a:gd name="connsiteY1" fmla="*/ 283779 h 457200"/>
              <a:gd name="connsiteX2" fmla="*/ 252248 w 1418896"/>
              <a:gd name="connsiteY2" fmla="*/ 141890 h 457200"/>
              <a:gd name="connsiteX3" fmla="*/ 268014 w 1418896"/>
              <a:gd name="connsiteY3" fmla="*/ 94593 h 457200"/>
              <a:gd name="connsiteX4" fmla="*/ 472965 w 1418896"/>
              <a:gd name="connsiteY4" fmla="*/ 31531 h 457200"/>
              <a:gd name="connsiteX5" fmla="*/ 567558 w 1418896"/>
              <a:gd name="connsiteY5" fmla="*/ 15765 h 457200"/>
              <a:gd name="connsiteX6" fmla="*/ 1418896 w 1418896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8896" h="457200">
                <a:moveTo>
                  <a:pt x="0" y="457200"/>
                </a:moveTo>
                <a:cubicBezTo>
                  <a:pt x="105103" y="299544"/>
                  <a:pt x="47296" y="346841"/>
                  <a:pt x="141890" y="283779"/>
                </a:cubicBezTo>
                <a:cubicBezTo>
                  <a:pt x="217319" y="170635"/>
                  <a:pt x="178156" y="215982"/>
                  <a:pt x="252248" y="141890"/>
                </a:cubicBezTo>
                <a:cubicBezTo>
                  <a:pt x="257503" y="126124"/>
                  <a:pt x="258796" y="108420"/>
                  <a:pt x="268014" y="94593"/>
                </a:cubicBezTo>
                <a:cubicBezTo>
                  <a:pt x="323257" y="11727"/>
                  <a:pt x="362760" y="45307"/>
                  <a:pt x="472965" y="31531"/>
                </a:cubicBezTo>
                <a:cubicBezTo>
                  <a:pt x="504684" y="27566"/>
                  <a:pt x="535610" y="16830"/>
                  <a:pt x="567558" y="15765"/>
                </a:cubicBezTo>
                <a:cubicBezTo>
                  <a:pt x="851228" y="6309"/>
                  <a:pt x="1418896" y="0"/>
                  <a:pt x="1418896" y="0"/>
                </a:cubicBezTo>
              </a:path>
            </a:pathLst>
          </a:custGeom>
          <a:noFill/>
          <a:ln w="1016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074276" y="3402195"/>
            <a:ext cx="5044965" cy="1548177"/>
          </a:xfrm>
          <a:custGeom>
            <a:avLst/>
            <a:gdLst>
              <a:gd name="connsiteX0" fmla="*/ 0 w 5044965"/>
              <a:gd name="connsiteY0" fmla="*/ 1548177 h 1548177"/>
              <a:gd name="connsiteX1" fmla="*/ 1813034 w 5044965"/>
              <a:gd name="connsiteY1" fmla="*/ 145046 h 1548177"/>
              <a:gd name="connsiteX2" fmla="*/ 2254469 w 5044965"/>
              <a:gd name="connsiteY2" fmla="*/ 81984 h 1548177"/>
              <a:gd name="connsiteX3" fmla="*/ 2617076 w 5044965"/>
              <a:gd name="connsiteY3" fmla="*/ 476122 h 1548177"/>
              <a:gd name="connsiteX4" fmla="*/ 3105807 w 5044965"/>
              <a:gd name="connsiteY4" fmla="*/ 365764 h 1548177"/>
              <a:gd name="connsiteX5" fmla="*/ 3783724 w 5044965"/>
              <a:gd name="connsiteY5" fmla="*/ 255405 h 1548177"/>
              <a:gd name="connsiteX6" fmla="*/ 5013434 w 5044965"/>
              <a:gd name="connsiteY6" fmla="*/ 223874 h 1548177"/>
              <a:gd name="connsiteX7" fmla="*/ 5013434 w 5044965"/>
              <a:gd name="connsiteY7" fmla="*/ 223874 h 1548177"/>
              <a:gd name="connsiteX8" fmla="*/ 5013434 w 5044965"/>
              <a:gd name="connsiteY8" fmla="*/ 223874 h 1548177"/>
              <a:gd name="connsiteX9" fmla="*/ 5044965 w 5044965"/>
              <a:gd name="connsiteY9" fmla="*/ 208108 h 154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4965" h="1548177">
                <a:moveTo>
                  <a:pt x="0" y="1548177"/>
                </a:moveTo>
                <a:cubicBezTo>
                  <a:pt x="718644" y="968794"/>
                  <a:pt x="1437289" y="389411"/>
                  <a:pt x="1813034" y="145046"/>
                </a:cubicBezTo>
                <a:cubicBezTo>
                  <a:pt x="2188779" y="-99319"/>
                  <a:pt x="2120462" y="26805"/>
                  <a:pt x="2254469" y="81984"/>
                </a:cubicBezTo>
                <a:cubicBezTo>
                  <a:pt x="2388476" y="137163"/>
                  <a:pt x="2475186" y="428825"/>
                  <a:pt x="2617076" y="476122"/>
                </a:cubicBezTo>
                <a:cubicBezTo>
                  <a:pt x="2758966" y="523419"/>
                  <a:pt x="2911366" y="402550"/>
                  <a:pt x="3105807" y="365764"/>
                </a:cubicBezTo>
                <a:cubicBezTo>
                  <a:pt x="3300248" y="328978"/>
                  <a:pt x="3465786" y="279053"/>
                  <a:pt x="3783724" y="255405"/>
                </a:cubicBezTo>
                <a:cubicBezTo>
                  <a:pt x="4101662" y="231757"/>
                  <a:pt x="5013434" y="223874"/>
                  <a:pt x="5013434" y="223874"/>
                </a:cubicBezTo>
                <a:lnTo>
                  <a:pt x="5013434" y="223874"/>
                </a:lnTo>
                <a:lnTo>
                  <a:pt x="5013434" y="223874"/>
                </a:lnTo>
                <a:lnTo>
                  <a:pt x="5044965" y="208108"/>
                </a:lnTo>
              </a:path>
            </a:pathLst>
          </a:custGeom>
          <a:noFill/>
          <a:ln w="1016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056290" y="3294993"/>
            <a:ext cx="7015655" cy="1560786"/>
          </a:xfrm>
          <a:custGeom>
            <a:avLst/>
            <a:gdLst>
              <a:gd name="connsiteX0" fmla="*/ 0 w 7015655"/>
              <a:gd name="connsiteY0" fmla="*/ 0 h 1560786"/>
              <a:gd name="connsiteX1" fmla="*/ 1749972 w 7015655"/>
              <a:gd name="connsiteY1" fmla="*/ 315310 h 1560786"/>
              <a:gd name="connsiteX2" fmla="*/ 3531476 w 7015655"/>
              <a:gd name="connsiteY2" fmla="*/ 520262 h 1560786"/>
              <a:gd name="connsiteX3" fmla="*/ 4493172 w 7015655"/>
              <a:gd name="connsiteY3" fmla="*/ 898635 h 1560786"/>
              <a:gd name="connsiteX4" fmla="*/ 7015655 w 7015655"/>
              <a:gd name="connsiteY4" fmla="*/ 1560786 h 156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655" h="1560786">
                <a:moveTo>
                  <a:pt x="0" y="0"/>
                </a:moveTo>
                <a:cubicBezTo>
                  <a:pt x="580696" y="114300"/>
                  <a:pt x="1161393" y="228600"/>
                  <a:pt x="1749972" y="315310"/>
                </a:cubicBezTo>
                <a:cubicBezTo>
                  <a:pt x="2338551" y="402020"/>
                  <a:pt x="3074276" y="423041"/>
                  <a:pt x="3531476" y="520262"/>
                </a:cubicBezTo>
                <a:cubicBezTo>
                  <a:pt x="3988676" y="617483"/>
                  <a:pt x="3912476" y="725214"/>
                  <a:pt x="4493172" y="898635"/>
                </a:cubicBezTo>
                <a:cubicBezTo>
                  <a:pt x="5073868" y="1072056"/>
                  <a:pt x="6044761" y="1316421"/>
                  <a:pt x="7015655" y="1560786"/>
                </a:cubicBezTo>
              </a:path>
            </a:pathLst>
          </a:custGeom>
          <a:noFill/>
          <a:ln w="101600">
            <a:solidFill>
              <a:srgbClr val="AA069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4860032" y="1633539"/>
            <a:ext cx="756084" cy="66215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1 (枠付き) 22"/>
          <p:cNvSpPr/>
          <p:nvPr/>
        </p:nvSpPr>
        <p:spPr>
          <a:xfrm>
            <a:off x="1158469" y="1995459"/>
            <a:ext cx="1872208" cy="576064"/>
          </a:xfrm>
          <a:prstGeom prst="borderCallout1">
            <a:avLst>
              <a:gd name="adj1" fmla="val 105499"/>
              <a:gd name="adj2" fmla="val 53570"/>
              <a:gd name="adj3" fmla="val 246852"/>
              <a:gd name="adj4" fmla="val 19170"/>
            </a:avLst>
          </a:prstGeom>
          <a:solidFill>
            <a:srgbClr val="EB6B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600" b="1" dirty="0">
                <a:solidFill>
                  <a:srgbClr val="262626"/>
                </a:solidFill>
              </a:rPr>
              <a:t>新しいことを</a:t>
            </a:r>
            <a:endParaRPr lang="en-US" altLang="ja-JP" sz="1600" b="1" dirty="0">
              <a:solidFill>
                <a:srgbClr val="262626"/>
              </a:solidFill>
            </a:endParaRPr>
          </a:p>
          <a:p>
            <a:pPr lvl="0" algn="ctr"/>
            <a:r>
              <a:rPr lang="ja-JP" altLang="en-US" sz="1600" b="1" dirty="0">
                <a:solidFill>
                  <a:srgbClr val="262626"/>
                </a:solidFill>
              </a:rPr>
              <a:t>脳が吸収する力</a:t>
            </a:r>
          </a:p>
        </p:txBody>
      </p:sp>
      <p:sp>
        <p:nvSpPr>
          <p:cNvPr id="24" name="線吹き出し 1 (枠付き) 23"/>
          <p:cNvSpPr/>
          <p:nvPr/>
        </p:nvSpPr>
        <p:spPr>
          <a:xfrm>
            <a:off x="6451324" y="1772815"/>
            <a:ext cx="2015860" cy="627573"/>
          </a:xfrm>
          <a:prstGeom prst="borderCallout1">
            <a:avLst>
              <a:gd name="adj1" fmla="val 107674"/>
              <a:gd name="adj2" fmla="val 48831"/>
              <a:gd name="adj3" fmla="val 156720"/>
              <a:gd name="adj4" fmla="val 30484"/>
            </a:avLst>
          </a:prstGeom>
          <a:solidFill>
            <a:srgbClr val="FFC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器用さやリズム感の発達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25" name="線吹き出し 1 (枠付き) 24"/>
          <p:cNvSpPr/>
          <p:nvPr/>
        </p:nvSpPr>
        <p:spPr>
          <a:xfrm>
            <a:off x="6444572" y="2875286"/>
            <a:ext cx="2168260" cy="627573"/>
          </a:xfrm>
          <a:prstGeom prst="borderCallout1">
            <a:avLst>
              <a:gd name="adj1" fmla="val 105499"/>
              <a:gd name="adj2" fmla="val 53570"/>
              <a:gd name="adj3" fmla="val 120888"/>
              <a:gd name="adj4" fmla="val 41225"/>
            </a:avLst>
          </a:prstGeom>
          <a:solidFill>
            <a:srgbClr val="CC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力を調整する能力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1909250" y="476672"/>
            <a:ext cx="6551181" cy="1156867"/>
            <a:chOff x="1909250" y="476672"/>
            <a:chExt cx="6551181" cy="1156867"/>
          </a:xfrm>
        </p:grpSpPr>
        <p:sp>
          <p:nvSpPr>
            <p:cNvPr id="27" name="フレーム 26"/>
            <p:cNvSpPr/>
            <p:nvPr/>
          </p:nvSpPr>
          <p:spPr>
            <a:xfrm>
              <a:off x="1909250" y="476672"/>
              <a:ext cx="6551181" cy="1156867"/>
            </a:xfrm>
            <a:prstGeom prst="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073919" y="593440"/>
              <a:ext cx="622184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ゴールデンエイジ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70327" y="188640"/>
            <a:ext cx="2376264" cy="1109194"/>
            <a:chOff x="179512" y="548680"/>
            <a:chExt cx="2376264" cy="1109194"/>
          </a:xfrm>
        </p:grpSpPr>
        <p:sp>
          <p:nvSpPr>
            <p:cNvPr id="30" name="爆発 2 29"/>
            <p:cNvSpPr/>
            <p:nvPr/>
          </p:nvSpPr>
          <p:spPr>
            <a:xfrm>
              <a:off x="179512" y="548680"/>
              <a:ext cx="2376264" cy="1109194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21001076">
              <a:off x="575555" y="780111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一生に一度の</a:t>
              </a:r>
              <a:endParaRPr kumimoji="1"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r>
                <a:rPr lang="ja-JP" altLang="en-US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チャンス</a:t>
              </a:r>
              <a:r>
                <a:rPr lang="en-US" altLang="ja-JP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!!</a:t>
              </a:r>
              <a:endParaRPr kumimoji="1"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cxnSp>
        <p:nvCxnSpPr>
          <p:cNvPr id="33" name="直線コネクタ 32"/>
          <p:cNvCxnSpPr/>
          <p:nvPr/>
        </p:nvCxnSpPr>
        <p:spPr>
          <a:xfrm flipH="1">
            <a:off x="1043608" y="2662254"/>
            <a:ext cx="70598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22558" y="2523754"/>
            <a:ext cx="83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100</a:t>
            </a:r>
            <a:r>
              <a:rPr kumimoji="1" lang="ja-JP" altLang="en-US" sz="1200" b="1" dirty="0"/>
              <a:t>％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13895" y="5353904"/>
            <a:ext cx="83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0</a:t>
            </a:r>
            <a:r>
              <a:rPr kumimoji="1" lang="ja-JP" altLang="en-US" sz="1200" b="1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03318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39" y="4399598"/>
            <a:ext cx="159448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8" y="476672"/>
            <a:ext cx="1500505" cy="18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12"/>
          <p:cNvSpPr txBox="1"/>
          <p:nvPr/>
        </p:nvSpPr>
        <p:spPr>
          <a:xfrm>
            <a:off x="659448" y="2458403"/>
            <a:ext cx="8150860" cy="16808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0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体力って何？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8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796063"/>
              </p:ext>
            </p:extLst>
          </p:nvPr>
        </p:nvGraphicFramePr>
        <p:xfrm>
          <a:off x="853655" y="930890"/>
          <a:ext cx="770485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73635" y="5486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体力とは「何だ」とおもいますか？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95537" y="5949280"/>
            <a:ext cx="834299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平成２８年　６月・７月</a:t>
            </a:r>
            <a:endParaRPr kumimoji="1" lang="en-US" altLang="ja-JP" sz="24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都内小学校　第５学年児童　約３００人にアンケート調査</a:t>
            </a:r>
          </a:p>
        </p:txBody>
      </p:sp>
    </p:spTree>
    <p:extLst>
      <p:ext uri="{BB962C8B-B14F-4D97-AF65-F5344CB8AC3E}">
        <p14:creationId xmlns:p14="http://schemas.microsoft.com/office/powerpoint/2010/main" val="323753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521" y="188640"/>
            <a:ext cx="8640960" cy="6552728"/>
          </a:xfrm>
          <a:prstGeom prst="roundRect">
            <a:avLst>
              <a:gd name="adj" fmla="val 9768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" name="テキスト ボックス 86"/>
          <p:cNvSpPr txBox="1"/>
          <p:nvPr/>
        </p:nvSpPr>
        <p:spPr>
          <a:xfrm>
            <a:off x="683568" y="332656"/>
            <a:ext cx="8018137" cy="100811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動きを持続する能力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9" name="テキスト ボックス 106"/>
          <p:cNvSpPr txBox="1"/>
          <p:nvPr/>
        </p:nvSpPr>
        <p:spPr>
          <a:xfrm>
            <a:off x="2013547" y="4294890"/>
            <a:ext cx="6688158" cy="172639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40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同じ動きを長く続けることができるようになる</a:t>
            </a:r>
            <a:endParaRPr lang="ja-JP" sz="160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sz="40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運動しても以前よりも楽に呼吸できる</a:t>
            </a:r>
            <a:endParaRPr lang="ja-JP" sz="16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10" name="図 9" descr="F:\体力５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232" y="1289398"/>
            <a:ext cx="5070864" cy="3075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 descr="F:\体力６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2952" y="1268760"/>
            <a:ext cx="2899488" cy="302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ホームベース 11"/>
          <p:cNvSpPr/>
          <p:nvPr/>
        </p:nvSpPr>
        <p:spPr>
          <a:xfrm>
            <a:off x="308527" y="4588142"/>
            <a:ext cx="1671185" cy="1793186"/>
          </a:xfrm>
          <a:prstGeom prst="homePlat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3" name="テキスト ボックス 90"/>
          <p:cNvSpPr txBox="1"/>
          <p:nvPr/>
        </p:nvSpPr>
        <p:spPr>
          <a:xfrm>
            <a:off x="1323" y="5171512"/>
            <a:ext cx="2122405" cy="77776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高めると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429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07503" y="116632"/>
            <a:ext cx="8853323" cy="6624736"/>
          </a:xfrm>
          <a:prstGeom prst="roundRect">
            <a:avLst>
              <a:gd name="adj" fmla="val 9238"/>
            </a:avLst>
          </a:prstGeom>
          <a:solidFill>
            <a:srgbClr val="00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>
                <a:effectLst/>
                <a:latin typeface="HGS創英角ｺﾞｼｯｸUB"/>
                <a:ea typeface="ＭＳ 明朝"/>
                <a:cs typeface="Times New Roman"/>
              </a:rPr>
              <a:t> </a:t>
            </a:r>
            <a:endParaRPr lang="ja-JP" sz="1050" kern="10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5" name="テキスト ボックス 85"/>
          <p:cNvSpPr txBox="1"/>
          <p:nvPr/>
        </p:nvSpPr>
        <p:spPr>
          <a:xfrm>
            <a:off x="539552" y="179218"/>
            <a:ext cx="8385164" cy="116155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6600" kern="100" dirty="0">
                <a:ln w="1905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latin typeface="Century"/>
                <a:ea typeface="HGS創英角ｺﾞｼｯｸUB"/>
                <a:cs typeface="Times New Roman"/>
              </a:rPr>
              <a:t>力強い動き</a:t>
            </a:r>
            <a:endParaRPr lang="ja-JP" sz="14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100"/>
          <p:cNvSpPr txBox="1"/>
          <p:nvPr/>
        </p:nvSpPr>
        <p:spPr>
          <a:xfrm>
            <a:off x="2063468" y="3891488"/>
            <a:ext cx="7080532" cy="2561847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48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重いものを運べるようになる</a:t>
            </a:r>
            <a:endParaRPr lang="ja-JP" sz="200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ja-JP" sz="4800" kern="1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latin typeface="Century"/>
                <a:ea typeface="HGS創英角ｺﾞｼｯｸUB"/>
                <a:cs typeface="Times New Roman"/>
              </a:rPr>
              <a:t>疲れにくい体になる</a:t>
            </a:r>
            <a:endParaRPr lang="ja-JP" sz="20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9" name="図 8" descr="F:\体力３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391" y="1196752"/>
            <a:ext cx="4438208" cy="283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 descr="F:\体力４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2873" y="1196752"/>
            <a:ext cx="4301843" cy="283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ホームベース 10"/>
          <p:cNvSpPr/>
          <p:nvPr/>
        </p:nvSpPr>
        <p:spPr>
          <a:xfrm>
            <a:off x="308527" y="4300110"/>
            <a:ext cx="1671185" cy="1793186"/>
          </a:xfrm>
          <a:prstGeom prst="homePlat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テキスト ボックス 90"/>
          <p:cNvSpPr txBox="1"/>
          <p:nvPr/>
        </p:nvSpPr>
        <p:spPr>
          <a:xfrm>
            <a:off x="1323" y="4883480"/>
            <a:ext cx="2122405" cy="777768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solidFill>
              <a:prstClr val="black">
                <a:alpha val="0"/>
              </a:prstClr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800" kern="100" dirty="0">
                <a:effectLst/>
                <a:latin typeface="Century"/>
                <a:ea typeface="HGS創英角ｺﾞｼｯｸUB"/>
                <a:cs typeface="Times New Roman"/>
              </a:rPr>
              <a:t>高めると</a:t>
            </a:r>
            <a:endParaRPr 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261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802</TotalTime>
  <Words>529</Words>
  <Application>Microsoft Macintosh PowerPoint</Application>
  <PresentationFormat>画面に合わせる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2" baseType="lpstr">
      <vt:lpstr>AR Pゴシック体S</vt:lpstr>
      <vt:lpstr>HGP創英角ｺﾞｼｯｸUB</vt:lpstr>
      <vt:lpstr>HGP創英角ﾎﾟｯﾌﾟ体</vt:lpstr>
      <vt:lpstr>HGS創英角ｺﾞｼｯｸUB</vt:lpstr>
      <vt:lpstr>HG丸ｺﾞｼｯｸM-PRO</vt:lpstr>
      <vt:lpstr>HG創英角ﾎﾟｯﾌﾟ体</vt:lpstr>
      <vt:lpstr>ＭＳ Ｐゴシック</vt:lpstr>
      <vt:lpstr>ＭＳ 明朝</vt:lpstr>
      <vt:lpstr>Arial</vt:lpstr>
      <vt:lpstr>Calibri</vt:lpstr>
      <vt:lpstr>Century</vt:lpstr>
      <vt:lpstr>Times New Roman</vt:lpstr>
      <vt:lpstr>Office ​​テーマ</vt:lpstr>
      <vt:lpstr>体力を高める運動 オリエンテーション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畠中　圭太</dc:creator>
  <cp:lastModifiedBy>Microsoft Office User</cp:lastModifiedBy>
  <cp:revision>25</cp:revision>
  <dcterms:created xsi:type="dcterms:W3CDTF">2016-07-27T23:53:08Z</dcterms:created>
  <dcterms:modified xsi:type="dcterms:W3CDTF">2020-05-18T05:46:38Z</dcterms:modified>
</cp:coreProperties>
</file>