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2" r:id="rId2"/>
    <p:sldId id="260" r:id="rId3"/>
    <p:sldId id="256" r:id="rId4"/>
    <p:sldId id="258" r:id="rId5"/>
    <p:sldId id="259" r:id="rId6"/>
    <p:sldId id="257" r:id="rId7"/>
    <p:sldId id="262" r:id="rId8"/>
    <p:sldId id="263" r:id="rId9"/>
    <p:sldId id="264" r:id="rId10"/>
    <p:sldId id="265" r:id="rId11"/>
    <p:sldId id="268" r:id="rId12"/>
    <p:sldId id="270" r:id="rId13"/>
    <p:sldId id="267" r:id="rId14"/>
    <p:sldId id="266" r:id="rId15"/>
    <p:sldId id="261" r:id="rId16"/>
    <p:sldId id="273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2943"/>
  </p:normalViewPr>
  <p:slideViewPr>
    <p:cSldViewPr snapToGrid="0" snapToObjects="1">
      <p:cViewPr varScale="1">
        <p:scale>
          <a:sx n="119" d="100"/>
          <a:sy n="119" d="100"/>
        </p:scale>
        <p:origin x="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1A216-AA94-B14F-BF69-D8B1738A13EF}" type="datetimeFigureOut">
              <a:rPr kumimoji="1" lang="ja-JP" altLang="en-US" smtClean="0"/>
              <a:t>2020/2/2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AA117-9659-C04C-89C8-F736EF8751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08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参考資料：東京湾の漁獲量</a:t>
            </a:r>
            <a:r>
              <a:rPr kumimoji="1" lang="en-US" altLang="ja-JP" dirty="0"/>
              <a:t>1950〜2016</a:t>
            </a:r>
            <a:r>
              <a:rPr kumimoji="1" lang="ja-JP" altLang="en-US"/>
              <a:t>年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AA117-9659-C04C-89C8-F736EF8751F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975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年表全体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AA117-9659-C04C-89C8-F736EF8751F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70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A75993-ECEA-444B-87F1-81A83D6B7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167F0A1-C809-EB44-B286-DBDD00BF2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926F68-BC86-DB49-8C14-C814AAD0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E4CB-1A40-4545-9C9E-831848C74F74}" type="datetimeFigureOut">
              <a:rPr kumimoji="1" lang="ja-JP" altLang="en-US" smtClean="0"/>
              <a:t>2020/2/2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A99E7E-CFF3-7F42-BC1C-47F10801E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B023FC-7347-484F-88D3-93B286D1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AC3F-A9AC-004E-92AD-880D911BB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65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B83E4-A7E5-4E43-99AA-A3083086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7E08F32-0F5A-9C43-9955-2FA5F33EF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385CD4-A77E-A44D-B2D9-2CDA889F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E4CB-1A40-4545-9C9E-831848C74F74}" type="datetimeFigureOut">
              <a:rPr kumimoji="1" lang="ja-JP" altLang="en-US" smtClean="0"/>
              <a:t>2020/2/2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F50219-5A6C-C64D-9B25-418E6A4D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B58CFD-070C-004D-93B9-B3457E99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AC3F-A9AC-004E-92AD-880D911BB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00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F3FCA88-1083-0F42-87D0-71351DE77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6ECD877-65FF-8F4E-974B-E9EE72C57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CCF1BC-4F01-724F-B7CF-4AD7B4BC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E4CB-1A40-4545-9C9E-831848C74F74}" type="datetimeFigureOut">
              <a:rPr kumimoji="1" lang="ja-JP" altLang="en-US" smtClean="0"/>
              <a:t>2020/2/2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24DBD6-8229-A949-817B-6B3D9A38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684646-0ABC-1340-999D-F34EA00D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AC3F-A9AC-004E-92AD-880D911BB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09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505E12-580A-BE4C-B5CB-3FC33B6E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BC454C-5C78-B844-8C9A-553BA6543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ED882E-DD86-EA47-B596-029D2BD7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E4CB-1A40-4545-9C9E-831848C74F74}" type="datetimeFigureOut">
              <a:rPr kumimoji="1" lang="ja-JP" altLang="en-US" smtClean="0"/>
              <a:t>2020/2/2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23FEE1-F283-F04C-BE63-9E931D6A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8EEB9B-B831-CB4D-BF30-7229D5F4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AC3F-A9AC-004E-92AD-880D911BB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33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7FAD6C-0D84-EF48-9C1B-C4C58A5A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3E4DF0-CAD6-DD46-9907-719BD562C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116BFC-3121-A449-BC78-EFF0FDEC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E4CB-1A40-4545-9C9E-831848C74F74}" type="datetimeFigureOut">
              <a:rPr kumimoji="1" lang="ja-JP" altLang="en-US" smtClean="0"/>
              <a:t>2020/2/2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FC13FC-B29D-B848-B2D0-5DF813A8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33869C-3C18-5E48-AD77-D5732AD6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AC3F-A9AC-004E-92AD-880D911BB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43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AE0E9F-52F7-2E4C-B5CA-E660CDF8F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FCDA62-79DD-AD42-B16F-9F02CF896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6BB4999-404F-A24F-81AA-06108761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4633E7-0E9D-6E44-A6BE-15140D52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E4CB-1A40-4545-9C9E-831848C74F74}" type="datetimeFigureOut">
              <a:rPr kumimoji="1" lang="ja-JP" altLang="en-US" smtClean="0"/>
              <a:t>2020/2/2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1F70AA-FE6B-7247-8245-910FEDD9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C32C3A-4A84-4F44-BD97-F096A65F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AC3F-A9AC-004E-92AD-880D911BB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48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E7FCC0-0938-4640-83A0-7DF0F59B2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72C3C2-3B76-3549-B0EA-90FD49221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3063CE-8EE4-B442-BEEB-1835D8FAA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4114E45-D97F-D545-9245-084D24A79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3D8E193-B03E-1549-8CDF-86D81A41A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B95BA9-D012-4842-ABB5-AE723BAE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E4CB-1A40-4545-9C9E-831848C74F74}" type="datetimeFigureOut">
              <a:rPr kumimoji="1" lang="ja-JP" altLang="en-US" smtClean="0"/>
              <a:t>2020/2/2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2CCAB5F-091C-4F4F-BDF9-30983077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C42A793-8032-8942-8328-A886F9FF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AC3F-A9AC-004E-92AD-880D911BB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29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C8281D-50D1-1043-A66B-03454495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023FCF5-E356-7E4F-9519-F058FDE1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E4CB-1A40-4545-9C9E-831848C74F74}" type="datetimeFigureOut">
              <a:rPr kumimoji="1" lang="ja-JP" altLang="en-US" smtClean="0"/>
              <a:t>2020/2/2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7CC88D9-FF83-6A47-9D94-7D6769411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15DB7A-5CE0-1643-AAD4-CC71CB65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AC3F-A9AC-004E-92AD-880D911BB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78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6300E23-A6C6-D542-A352-0247BEF4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E4CB-1A40-4545-9C9E-831848C74F74}" type="datetimeFigureOut">
              <a:rPr kumimoji="1" lang="ja-JP" altLang="en-US" smtClean="0"/>
              <a:t>2020/2/2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02A82C6-0296-D149-9688-1FEE23DD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992A17-A506-3443-AE62-3DB0A593B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AC3F-A9AC-004E-92AD-880D911BB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66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9A3835-E6BD-5746-9137-5C49D657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390594-755D-CA4B-A112-DF330BDDE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B99F3B5-67E6-3B41-AA09-EFFBA7A34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5EFDBF-25B3-E542-9513-99383B54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E4CB-1A40-4545-9C9E-831848C74F74}" type="datetimeFigureOut">
              <a:rPr kumimoji="1" lang="ja-JP" altLang="en-US" smtClean="0"/>
              <a:t>2020/2/2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5175D5C-D131-6246-A3CB-8850509AE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1B6F94-640D-2142-B63C-55D2E74E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AC3F-A9AC-004E-92AD-880D911BB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17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E60C9A-CEFE-2044-884F-B2FBED8D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0B4BD90-6752-2D48-B51F-0E4241182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74840BF-90EF-DB43-9480-687239C87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1AD3FA-9586-2B4B-B866-F49C2BAE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E4CB-1A40-4545-9C9E-831848C74F74}" type="datetimeFigureOut">
              <a:rPr kumimoji="1" lang="ja-JP" altLang="en-US" smtClean="0"/>
              <a:t>2020/2/2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771C46-2C11-DF4B-A2C9-543AC3F8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FB8824-8110-4F4F-BF4F-1E95F37F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AC3F-A9AC-004E-92AD-880D911BB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62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F19D060-D8B0-4A45-824C-8FBD374B1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E1B0CD-D0D9-0C49-864E-F55BCEE4A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2E93D8-A6B9-C541-B285-D600B4BEA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5E4CB-1A40-4545-9C9E-831848C74F74}" type="datetimeFigureOut">
              <a:rPr kumimoji="1" lang="ja-JP" altLang="en-US" smtClean="0"/>
              <a:t>2020/2/2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233B1A-FDE2-224E-9F83-2D1DD0997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98ADFD-8669-E541-B6C1-BC6A5F2F7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2AC3F-A9AC-004E-92AD-880D911BBF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08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5B976FB-729C-D144-A18E-C90E229C1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24" y="4573"/>
            <a:ext cx="4559807" cy="683971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7283879-069A-924B-94FB-B84547C09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193" y="4573"/>
            <a:ext cx="4582839" cy="68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8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CA50ACF-C8AE-1B41-B257-1605B0BD5F45}"/>
              </a:ext>
            </a:extLst>
          </p:cNvPr>
          <p:cNvSpPr/>
          <p:nvPr/>
        </p:nvSpPr>
        <p:spPr>
          <a:xfrm>
            <a:off x="6379285" y="3065929"/>
            <a:ext cx="1194099" cy="133394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BA1888FA-C341-074B-A0C9-027A24A68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415772"/>
              </p:ext>
            </p:extLst>
          </p:nvPr>
        </p:nvGraphicFramePr>
        <p:xfrm>
          <a:off x="1799680" y="24384"/>
          <a:ext cx="8527666" cy="68336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38246">
                  <a:extLst>
                    <a:ext uri="{9D8B030D-6E8A-4147-A177-3AD203B41FA5}">
                      <a16:colId xmlns:a16="http://schemas.microsoft.com/office/drawing/2014/main" val="1910056924"/>
                    </a:ext>
                  </a:extLst>
                </a:gridCol>
                <a:gridCol w="798769">
                  <a:extLst>
                    <a:ext uri="{9D8B030D-6E8A-4147-A177-3AD203B41FA5}">
                      <a16:colId xmlns:a16="http://schemas.microsoft.com/office/drawing/2014/main" val="4219485142"/>
                    </a:ext>
                  </a:extLst>
                </a:gridCol>
                <a:gridCol w="1218361">
                  <a:extLst>
                    <a:ext uri="{9D8B030D-6E8A-4147-A177-3AD203B41FA5}">
                      <a16:colId xmlns:a16="http://schemas.microsoft.com/office/drawing/2014/main" val="3702775944"/>
                    </a:ext>
                  </a:extLst>
                </a:gridCol>
                <a:gridCol w="731704">
                  <a:extLst>
                    <a:ext uri="{9D8B030D-6E8A-4147-A177-3AD203B41FA5}">
                      <a16:colId xmlns:a16="http://schemas.microsoft.com/office/drawing/2014/main" val="1048252012"/>
                    </a:ext>
                  </a:extLst>
                </a:gridCol>
                <a:gridCol w="730845">
                  <a:extLst>
                    <a:ext uri="{9D8B030D-6E8A-4147-A177-3AD203B41FA5}">
                      <a16:colId xmlns:a16="http://schemas.microsoft.com/office/drawing/2014/main" val="212668601"/>
                    </a:ext>
                  </a:extLst>
                </a:gridCol>
                <a:gridCol w="731704">
                  <a:extLst>
                    <a:ext uri="{9D8B030D-6E8A-4147-A177-3AD203B41FA5}">
                      <a16:colId xmlns:a16="http://schemas.microsoft.com/office/drawing/2014/main" val="3843761570"/>
                    </a:ext>
                  </a:extLst>
                </a:gridCol>
                <a:gridCol w="2071300">
                  <a:extLst>
                    <a:ext uri="{9D8B030D-6E8A-4147-A177-3AD203B41FA5}">
                      <a16:colId xmlns:a16="http://schemas.microsoft.com/office/drawing/2014/main" val="1345812335"/>
                    </a:ext>
                  </a:extLst>
                </a:gridCol>
                <a:gridCol w="853798">
                  <a:extLst>
                    <a:ext uri="{9D8B030D-6E8A-4147-A177-3AD203B41FA5}">
                      <a16:colId xmlns:a16="http://schemas.microsoft.com/office/drawing/2014/main" val="710358084"/>
                    </a:ext>
                  </a:extLst>
                </a:gridCol>
                <a:gridCol w="852939">
                  <a:extLst>
                    <a:ext uri="{9D8B030D-6E8A-4147-A177-3AD203B41FA5}">
                      <a16:colId xmlns:a16="http://schemas.microsoft.com/office/drawing/2014/main" val="2306482787"/>
                    </a:ext>
                  </a:extLst>
                </a:gridCol>
              </a:tblGrid>
              <a:tr h="162331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年・時代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江戸時代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１９５０年頃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１９５８年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１９６０年頃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b="1" kern="100">
                          <a:effectLst/>
                        </a:rPr>
                        <a:t>１９６２年</a:t>
                      </a:r>
                      <a:endParaRPr lang="ja-JP" sz="1800" b="1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２０１３年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２０２０年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595005"/>
                  </a:ext>
                </a:extLst>
              </a:tr>
              <a:tr h="5210304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出来事・様子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江戸（東京都）では、ウナギや寿司が食べられ、「江戸前」という言葉が使われるようになった。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東京湾では、魚介類が豊富にとれる。</a:t>
                      </a: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東京湾につながる川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で</a:t>
                      </a: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は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、</a:t>
                      </a: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子供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が川</a:t>
                      </a: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遊び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をし、</a:t>
                      </a:r>
                      <a:endParaRPr lang="en-US" altLang="ja-JP" sz="1800" b="0" kern="100" dirty="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東京湾に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も</a:t>
                      </a: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海水浴場・潮干狩り場が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多く</a:t>
                      </a: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あった。</a:t>
                      </a:r>
                      <a:endParaRPr lang="ja-JP" altLang="ja-JP" sz="1800" b="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工場から</a:t>
                      </a:r>
                      <a:r>
                        <a:rPr lang="en-US" altLang="ja-JP" sz="1800" b="0" kern="100" dirty="0" err="1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汚水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が流される</a:t>
                      </a:r>
                      <a:r>
                        <a:rPr lang="en-US" altLang="ja-JP" sz="1800" b="0" kern="100" dirty="0" err="1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事件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が起こるなど、東京湾の水質が悪くなる。</a:t>
                      </a:r>
                      <a:endParaRPr lang="ja-JP" altLang="ja-JP" sz="1800" b="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人口が増え、生活で使った水がたくさん川に流されるようになった。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東京湾の水質が悪く、</a:t>
                      </a:r>
                      <a:r>
                        <a:rPr lang="ja-JP" alt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東京湾から海水浴場がなくなる。</a:t>
                      </a:r>
                      <a:endParaRPr lang="ja-JP" altLang="ja-JP" sz="1800" b="1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海水浴が五十一年ぶりに行われる。（ただし、顔を海につけるかどうかは、個人の判断による）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東京オリンピック・パラリンピックのトライアスロンを東京湾で行う。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717963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F5E5FC-14B6-0F48-A9B7-546A8F6E60A4}"/>
              </a:ext>
            </a:extLst>
          </p:cNvPr>
          <p:cNvSpPr/>
          <p:nvPr/>
        </p:nvSpPr>
        <p:spPr>
          <a:xfrm>
            <a:off x="7016714" y="3024319"/>
            <a:ext cx="1257300" cy="173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9000" b="1" kern="100"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？</a:t>
            </a:r>
            <a:endParaRPr lang="ja-JP" sz="12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メモ 20">
            <a:extLst>
              <a:ext uri="{FF2B5EF4-FFF2-40B4-BE49-F238E27FC236}">
                <a16:creationId xmlns:a16="http://schemas.microsoft.com/office/drawing/2014/main" id="{393CEC4A-114D-0443-8281-E19C8BCDB8F1}"/>
              </a:ext>
            </a:extLst>
          </p:cNvPr>
          <p:cNvSpPr/>
          <p:nvPr/>
        </p:nvSpPr>
        <p:spPr>
          <a:xfrm>
            <a:off x="6556615" y="24384"/>
            <a:ext cx="3770732" cy="6833616"/>
          </a:xfrm>
          <a:prstGeom prst="foldedCorner">
            <a:avLst>
              <a:gd name="adj" fmla="val 986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0A0658-60DC-924D-AE41-2E35C46CC086}"/>
              </a:ext>
            </a:extLst>
          </p:cNvPr>
          <p:cNvSpPr/>
          <p:nvPr/>
        </p:nvSpPr>
        <p:spPr>
          <a:xfrm>
            <a:off x="48768" y="115823"/>
            <a:ext cx="1694688" cy="3119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/>
              <a:t>東京湾の年表</a:t>
            </a:r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143971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FB98775-B958-1943-846B-AD8EBF140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54" y="426212"/>
            <a:ext cx="9696164" cy="64317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70A79D-D7C6-A743-B122-7CD65DA7FEA6}"/>
              </a:ext>
            </a:extLst>
          </p:cNvPr>
          <p:cNvSpPr/>
          <p:nvPr/>
        </p:nvSpPr>
        <p:spPr>
          <a:xfrm>
            <a:off x="1024128" y="256032"/>
            <a:ext cx="10485120" cy="2023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80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2A867F4-BCCE-E14A-B9D3-E9C367B10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628" y="0"/>
            <a:ext cx="5848604" cy="877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12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CA50ACF-C8AE-1B41-B257-1605B0BD5F45}"/>
              </a:ext>
            </a:extLst>
          </p:cNvPr>
          <p:cNvSpPr/>
          <p:nvPr/>
        </p:nvSpPr>
        <p:spPr>
          <a:xfrm>
            <a:off x="6379285" y="3065929"/>
            <a:ext cx="1194099" cy="133394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BA1888FA-C341-074B-A0C9-027A24A68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64568"/>
              </p:ext>
            </p:extLst>
          </p:nvPr>
        </p:nvGraphicFramePr>
        <p:xfrm>
          <a:off x="1799680" y="24384"/>
          <a:ext cx="8527666" cy="68336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38246">
                  <a:extLst>
                    <a:ext uri="{9D8B030D-6E8A-4147-A177-3AD203B41FA5}">
                      <a16:colId xmlns:a16="http://schemas.microsoft.com/office/drawing/2014/main" val="1910056924"/>
                    </a:ext>
                  </a:extLst>
                </a:gridCol>
                <a:gridCol w="798769">
                  <a:extLst>
                    <a:ext uri="{9D8B030D-6E8A-4147-A177-3AD203B41FA5}">
                      <a16:colId xmlns:a16="http://schemas.microsoft.com/office/drawing/2014/main" val="4219485142"/>
                    </a:ext>
                  </a:extLst>
                </a:gridCol>
                <a:gridCol w="1218361">
                  <a:extLst>
                    <a:ext uri="{9D8B030D-6E8A-4147-A177-3AD203B41FA5}">
                      <a16:colId xmlns:a16="http://schemas.microsoft.com/office/drawing/2014/main" val="3702775944"/>
                    </a:ext>
                  </a:extLst>
                </a:gridCol>
                <a:gridCol w="731704">
                  <a:extLst>
                    <a:ext uri="{9D8B030D-6E8A-4147-A177-3AD203B41FA5}">
                      <a16:colId xmlns:a16="http://schemas.microsoft.com/office/drawing/2014/main" val="1048252012"/>
                    </a:ext>
                  </a:extLst>
                </a:gridCol>
                <a:gridCol w="730845">
                  <a:extLst>
                    <a:ext uri="{9D8B030D-6E8A-4147-A177-3AD203B41FA5}">
                      <a16:colId xmlns:a16="http://schemas.microsoft.com/office/drawing/2014/main" val="212668601"/>
                    </a:ext>
                  </a:extLst>
                </a:gridCol>
                <a:gridCol w="731704">
                  <a:extLst>
                    <a:ext uri="{9D8B030D-6E8A-4147-A177-3AD203B41FA5}">
                      <a16:colId xmlns:a16="http://schemas.microsoft.com/office/drawing/2014/main" val="3843761570"/>
                    </a:ext>
                  </a:extLst>
                </a:gridCol>
                <a:gridCol w="2071300">
                  <a:extLst>
                    <a:ext uri="{9D8B030D-6E8A-4147-A177-3AD203B41FA5}">
                      <a16:colId xmlns:a16="http://schemas.microsoft.com/office/drawing/2014/main" val="1345812335"/>
                    </a:ext>
                  </a:extLst>
                </a:gridCol>
                <a:gridCol w="853798">
                  <a:extLst>
                    <a:ext uri="{9D8B030D-6E8A-4147-A177-3AD203B41FA5}">
                      <a16:colId xmlns:a16="http://schemas.microsoft.com/office/drawing/2014/main" val="710358084"/>
                    </a:ext>
                  </a:extLst>
                </a:gridCol>
                <a:gridCol w="852939">
                  <a:extLst>
                    <a:ext uri="{9D8B030D-6E8A-4147-A177-3AD203B41FA5}">
                      <a16:colId xmlns:a16="http://schemas.microsoft.com/office/drawing/2014/main" val="2306482787"/>
                    </a:ext>
                  </a:extLst>
                </a:gridCol>
              </a:tblGrid>
              <a:tr h="162331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年・時代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江戸時代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b="0" kern="100">
                          <a:effectLst/>
                        </a:rPr>
                        <a:t>１９５０年頃</a:t>
                      </a:r>
                      <a:endParaRPr lang="ja-JP" sz="1800" b="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１９５８年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b="0" kern="100">
                          <a:effectLst/>
                        </a:rPr>
                        <a:t>１９６０年頃</a:t>
                      </a:r>
                      <a:endParaRPr lang="ja-JP" sz="1800" b="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１９６２年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b="1" kern="100">
                          <a:effectLst/>
                        </a:rPr>
                        <a:t>２０１３年</a:t>
                      </a:r>
                      <a:endParaRPr lang="ja-JP" sz="1800" b="1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２０２０年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95005"/>
                  </a:ext>
                </a:extLst>
              </a:tr>
              <a:tr h="5210304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出来事・様子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江戸（東京都）では、ウナギや寿司が食べられ、「江戸前」という言葉が使われるようになった。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東京湾では、魚介類が豊富にとれる。</a:t>
                      </a: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東京湾につながる川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で</a:t>
                      </a: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は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、</a:t>
                      </a: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子供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が川</a:t>
                      </a: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遊び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をし、</a:t>
                      </a:r>
                      <a:endParaRPr lang="en-US" altLang="ja-JP" sz="1800" b="0" kern="100" dirty="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東京湾に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も</a:t>
                      </a: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海水浴場・潮干狩り場が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多く</a:t>
                      </a: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あった。</a:t>
                      </a:r>
                      <a:endParaRPr lang="ja-JP" altLang="ja-JP" sz="1800" b="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工場から</a:t>
                      </a:r>
                      <a:r>
                        <a:rPr lang="en-US" altLang="ja-JP" sz="1800" b="0" kern="100" dirty="0" err="1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汚水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が流される</a:t>
                      </a:r>
                      <a:r>
                        <a:rPr lang="en-US" altLang="ja-JP" sz="1800" b="0" kern="100" dirty="0" err="1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事件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が起こるなど、東京湾の水質が悪くなる。</a:t>
                      </a:r>
                      <a:endParaRPr lang="ja-JP" altLang="ja-JP" sz="1800" b="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人口が増え、生活で使った水がたくさん川に流されるようになった。</a:t>
                      </a:r>
                      <a:endParaRPr lang="ja-JP" sz="1800" b="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東京湾から海水浴場がなくなる。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en-US" sz="1800" b="1" kern="100">
                          <a:effectLst/>
                          <a:latin typeface="+mn-ea"/>
                          <a:ea typeface="+mn-ea"/>
                        </a:rPr>
                        <a:t>東京湾の水質が少しずつもどり、</a:t>
                      </a:r>
                      <a:r>
                        <a:rPr lang="ja-JP" sz="1800" b="1" kern="100">
                          <a:effectLst/>
                          <a:latin typeface="+mn-ea"/>
                          <a:ea typeface="+mn-ea"/>
                        </a:rPr>
                        <a:t>五十一年ぶりに</a:t>
                      </a:r>
                      <a:r>
                        <a:rPr lang="ja-JP" altLang="en-US" sz="1800" b="1" kern="100">
                          <a:effectLst/>
                          <a:latin typeface="+mn-ea"/>
                          <a:ea typeface="+mn-ea"/>
                        </a:rPr>
                        <a:t>海水浴が</a:t>
                      </a:r>
                      <a:r>
                        <a:rPr lang="ja-JP" sz="1800" b="1" kern="100">
                          <a:effectLst/>
                          <a:latin typeface="+mn-ea"/>
                          <a:ea typeface="+mn-ea"/>
                        </a:rPr>
                        <a:t>行われる。</a:t>
                      </a:r>
                      <a:r>
                        <a:rPr lang="ja-JP" altLang="en-US" sz="1800" b="1" kern="100">
                          <a:effectLst/>
                          <a:latin typeface="+mn-ea"/>
                          <a:ea typeface="+mn-ea"/>
                        </a:rPr>
                        <a:t>（顔をつけるかは自分で決める。）</a:t>
                      </a:r>
                      <a:endParaRPr lang="ja-JP" sz="1800" b="1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東京オリンピック・パラリンピックのトライアスロンを東京湾で行う。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17963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F5E5FC-14B6-0F48-A9B7-546A8F6E60A4}"/>
              </a:ext>
            </a:extLst>
          </p:cNvPr>
          <p:cNvSpPr/>
          <p:nvPr/>
        </p:nvSpPr>
        <p:spPr>
          <a:xfrm>
            <a:off x="7016714" y="3024319"/>
            <a:ext cx="1257300" cy="173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9000" b="1" kern="100"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？</a:t>
            </a:r>
            <a:endParaRPr lang="ja-JP" sz="12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メモ 20">
            <a:extLst>
              <a:ext uri="{FF2B5EF4-FFF2-40B4-BE49-F238E27FC236}">
                <a16:creationId xmlns:a16="http://schemas.microsoft.com/office/drawing/2014/main" id="{393CEC4A-114D-0443-8281-E19C8BCDB8F1}"/>
              </a:ext>
            </a:extLst>
          </p:cNvPr>
          <p:cNvSpPr/>
          <p:nvPr/>
        </p:nvSpPr>
        <p:spPr>
          <a:xfrm>
            <a:off x="6556614" y="0"/>
            <a:ext cx="3770732" cy="6833616"/>
          </a:xfrm>
          <a:prstGeom prst="foldedCorner">
            <a:avLst>
              <a:gd name="adj" fmla="val 889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0A0658-60DC-924D-AE41-2E35C46CC086}"/>
              </a:ext>
            </a:extLst>
          </p:cNvPr>
          <p:cNvSpPr/>
          <p:nvPr/>
        </p:nvSpPr>
        <p:spPr>
          <a:xfrm>
            <a:off x="48768" y="115823"/>
            <a:ext cx="1694688" cy="3119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/>
              <a:t>東京湾の年表</a:t>
            </a:r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1215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E880C2-25D8-AD46-8DB1-D49D5E04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214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324B11A-A7EC-8548-B8E2-0BCC216EF8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120" y="37068"/>
            <a:ext cx="7985760" cy="677216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D911B1-19F0-124D-A0C5-E6D107DC03C5}"/>
              </a:ext>
            </a:extLst>
          </p:cNvPr>
          <p:cNvSpPr/>
          <p:nvPr/>
        </p:nvSpPr>
        <p:spPr>
          <a:xfrm>
            <a:off x="9363456" y="6376416"/>
            <a:ext cx="2767584" cy="43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出典：</a:t>
            </a:r>
            <a:r>
              <a:rPr kumimoji="1" lang="ja-JP" altLang="en-US" sz="1400"/>
              <a:t>東京湾環境情報センター</a:t>
            </a:r>
          </a:p>
        </p:txBody>
      </p:sp>
      <p:sp>
        <p:nvSpPr>
          <p:cNvPr id="2" name="角丸四角形 1">
            <a:extLst>
              <a:ext uri="{FF2B5EF4-FFF2-40B4-BE49-F238E27FC236}">
                <a16:creationId xmlns:a16="http://schemas.microsoft.com/office/drawing/2014/main" id="{E4C00E99-75EE-1842-BCAA-30CE2CE2064F}"/>
              </a:ext>
            </a:extLst>
          </p:cNvPr>
          <p:cNvSpPr/>
          <p:nvPr/>
        </p:nvSpPr>
        <p:spPr>
          <a:xfrm>
            <a:off x="2414016" y="243840"/>
            <a:ext cx="1048512" cy="65653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986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909349FC-3A96-3040-8E47-E623E0387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491411"/>
              </p:ext>
            </p:extLst>
          </p:nvPr>
        </p:nvGraphicFramePr>
        <p:xfrm>
          <a:off x="1848448" y="24384"/>
          <a:ext cx="8527666" cy="68336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38246">
                  <a:extLst>
                    <a:ext uri="{9D8B030D-6E8A-4147-A177-3AD203B41FA5}">
                      <a16:colId xmlns:a16="http://schemas.microsoft.com/office/drawing/2014/main" val="1910056924"/>
                    </a:ext>
                  </a:extLst>
                </a:gridCol>
                <a:gridCol w="798769">
                  <a:extLst>
                    <a:ext uri="{9D8B030D-6E8A-4147-A177-3AD203B41FA5}">
                      <a16:colId xmlns:a16="http://schemas.microsoft.com/office/drawing/2014/main" val="4219485142"/>
                    </a:ext>
                  </a:extLst>
                </a:gridCol>
                <a:gridCol w="1218361">
                  <a:extLst>
                    <a:ext uri="{9D8B030D-6E8A-4147-A177-3AD203B41FA5}">
                      <a16:colId xmlns:a16="http://schemas.microsoft.com/office/drawing/2014/main" val="3702775944"/>
                    </a:ext>
                  </a:extLst>
                </a:gridCol>
                <a:gridCol w="731704">
                  <a:extLst>
                    <a:ext uri="{9D8B030D-6E8A-4147-A177-3AD203B41FA5}">
                      <a16:colId xmlns:a16="http://schemas.microsoft.com/office/drawing/2014/main" val="1048252012"/>
                    </a:ext>
                  </a:extLst>
                </a:gridCol>
                <a:gridCol w="730845">
                  <a:extLst>
                    <a:ext uri="{9D8B030D-6E8A-4147-A177-3AD203B41FA5}">
                      <a16:colId xmlns:a16="http://schemas.microsoft.com/office/drawing/2014/main" val="212668601"/>
                    </a:ext>
                  </a:extLst>
                </a:gridCol>
                <a:gridCol w="731704">
                  <a:extLst>
                    <a:ext uri="{9D8B030D-6E8A-4147-A177-3AD203B41FA5}">
                      <a16:colId xmlns:a16="http://schemas.microsoft.com/office/drawing/2014/main" val="3843761570"/>
                    </a:ext>
                  </a:extLst>
                </a:gridCol>
                <a:gridCol w="2071300">
                  <a:extLst>
                    <a:ext uri="{9D8B030D-6E8A-4147-A177-3AD203B41FA5}">
                      <a16:colId xmlns:a16="http://schemas.microsoft.com/office/drawing/2014/main" val="1345812335"/>
                    </a:ext>
                  </a:extLst>
                </a:gridCol>
                <a:gridCol w="853798">
                  <a:extLst>
                    <a:ext uri="{9D8B030D-6E8A-4147-A177-3AD203B41FA5}">
                      <a16:colId xmlns:a16="http://schemas.microsoft.com/office/drawing/2014/main" val="710358084"/>
                    </a:ext>
                  </a:extLst>
                </a:gridCol>
                <a:gridCol w="852939">
                  <a:extLst>
                    <a:ext uri="{9D8B030D-6E8A-4147-A177-3AD203B41FA5}">
                      <a16:colId xmlns:a16="http://schemas.microsoft.com/office/drawing/2014/main" val="2306482787"/>
                    </a:ext>
                  </a:extLst>
                </a:gridCol>
              </a:tblGrid>
              <a:tr h="162331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年・時代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江戸時代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b="0" kern="100">
                          <a:effectLst/>
                        </a:rPr>
                        <a:t>１９５０年頃</a:t>
                      </a:r>
                      <a:endParaRPr lang="ja-JP" sz="1800" b="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１９５８年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b="0" kern="100">
                          <a:effectLst/>
                        </a:rPr>
                        <a:t>１９６０年頃</a:t>
                      </a:r>
                      <a:endParaRPr lang="ja-JP" sz="1800" b="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１９６２年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b="0" kern="100">
                          <a:effectLst/>
                        </a:rPr>
                        <a:t>２０１３年</a:t>
                      </a:r>
                      <a:endParaRPr lang="ja-JP" sz="1800" b="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２０２０年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8595005"/>
                  </a:ext>
                </a:extLst>
              </a:tr>
              <a:tr h="5210304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出来事・様子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江戸（東京都）では、ウナギや寿司が食べられ、「江戸前」という言葉が使われるようになった。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東京湾では、魚介類が豊富にとれる。</a:t>
                      </a: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東京湾につながる川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で</a:t>
                      </a: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は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、</a:t>
                      </a: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子供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が川</a:t>
                      </a: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遊び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をし、</a:t>
                      </a:r>
                      <a:endParaRPr lang="en-US" altLang="ja-JP" sz="1800" b="0" kern="100" dirty="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東京湾に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も</a:t>
                      </a: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海水浴場・潮干狩り場が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多く</a:t>
                      </a: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あった。</a:t>
                      </a:r>
                      <a:endParaRPr lang="ja-JP" altLang="ja-JP" sz="1800" b="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工場から</a:t>
                      </a:r>
                      <a:r>
                        <a:rPr lang="en-US" altLang="ja-JP" sz="1800" b="0" kern="100" dirty="0" err="1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汚水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が流される</a:t>
                      </a:r>
                      <a:r>
                        <a:rPr lang="en-US" altLang="ja-JP" sz="1800" b="0" kern="100" dirty="0" err="1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事件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が起こるなど、東京湾の水質が悪くなる。</a:t>
                      </a:r>
                      <a:endParaRPr lang="ja-JP" altLang="ja-JP" sz="1800" b="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人口が増え、生活で使った水がたくさん川に流されるようになった。</a:t>
                      </a:r>
                      <a:endParaRPr lang="ja-JP" sz="1800" b="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東京湾から海水浴場がなくなる。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en-US" sz="1800" b="0" kern="100">
                          <a:effectLst/>
                          <a:latin typeface="+mn-ea"/>
                          <a:ea typeface="+mn-ea"/>
                        </a:rPr>
                        <a:t>東京湾の水質が少しずつもどり、</a:t>
                      </a:r>
                      <a:r>
                        <a:rPr lang="ja-JP" sz="1800" b="0" kern="100">
                          <a:effectLst/>
                          <a:latin typeface="+mn-ea"/>
                          <a:ea typeface="+mn-ea"/>
                        </a:rPr>
                        <a:t>五十一年ぶりに</a:t>
                      </a:r>
                      <a:r>
                        <a:rPr lang="ja-JP" altLang="en-US" sz="1800" b="0" kern="100">
                          <a:effectLst/>
                          <a:latin typeface="+mn-ea"/>
                          <a:ea typeface="+mn-ea"/>
                        </a:rPr>
                        <a:t>海水浴が</a:t>
                      </a:r>
                      <a:r>
                        <a:rPr lang="ja-JP" sz="1800" b="0" kern="100">
                          <a:effectLst/>
                          <a:latin typeface="+mn-ea"/>
                          <a:ea typeface="+mn-ea"/>
                        </a:rPr>
                        <a:t>行われる。</a:t>
                      </a:r>
                      <a:r>
                        <a:rPr lang="ja-JP" altLang="en-US" sz="1800" b="0" kern="100">
                          <a:effectLst/>
                          <a:latin typeface="+mn-ea"/>
                          <a:ea typeface="+mn-ea"/>
                        </a:rPr>
                        <a:t>（顔をつけるかは自分で決める。）</a:t>
                      </a:r>
                      <a:endParaRPr lang="ja-JP" sz="18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東京オリンピック・パラリンピックのトライアスロンを東京湾で行う。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717963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F5E5FC-14B6-0F48-A9B7-546A8F6E60A4}"/>
              </a:ext>
            </a:extLst>
          </p:cNvPr>
          <p:cNvSpPr/>
          <p:nvPr/>
        </p:nvSpPr>
        <p:spPr>
          <a:xfrm>
            <a:off x="6967946" y="3024319"/>
            <a:ext cx="1257300" cy="173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9000" b="1" kern="100"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？</a:t>
            </a:r>
            <a:endParaRPr lang="ja-JP" sz="12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0A0658-60DC-924D-AE41-2E35C46CC086}"/>
              </a:ext>
            </a:extLst>
          </p:cNvPr>
          <p:cNvSpPr/>
          <p:nvPr/>
        </p:nvSpPr>
        <p:spPr>
          <a:xfrm>
            <a:off x="48768" y="115823"/>
            <a:ext cx="1694688" cy="3119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/>
              <a:t>東京湾の年表</a:t>
            </a:r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143202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666E26-5E3F-4E4B-BFC9-0B85FD423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3488" y="3230881"/>
            <a:ext cx="4707467" cy="2072640"/>
          </a:xfr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67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東京湾</a:t>
            </a:r>
            <a:br>
              <a:rPr kumimoji="1" lang="en-US" altLang="ja-J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kumimoji="1" lang="ja-JP" altLang="en-US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東京都、神奈川県、千葉県に囲まれた海</a:t>
            </a:r>
            <a:endParaRPr kumimoji="1" lang="ja-JP" alt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7C79A3A-7836-164C-A0ED-9E5C5D0C19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238" y="21355"/>
            <a:ext cx="3966633" cy="6812261"/>
          </a:xfrm>
          <a:prstGeom prst="rect">
            <a:avLst/>
          </a:prstGeom>
        </p:spPr>
      </p:pic>
      <p:sp>
        <p:nvSpPr>
          <p:cNvPr id="3" name="円/楕円 2">
            <a:extLst>
              <a:ext uri="{FF2B5EF4-FFF2-40B4-BE49-F238E27FC236}">
                <a16:creationId xmlns:a16="http://schemas.microsoft.com/office/drawing/2014/main" id="{CC9E9356-79CB-1F45-A314-35190E35F17A}"/>
              </a:ext>
            </a:extLst>
          </p:cNvPr>
          <p:cNvSpPr/>
          <p:nvPr/>
        </p:nvSpPr>
        <p:spPr>
          <a:xfrm>
            <a:off x="4886324" y="3230880"/>
            <a:ext cx="1855852" cy="10850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千葉県</a:t>
            </a:r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82F7A986-11E7-FD44-8E08-24E43E56F8D3}"/>
              </a:ext>
            </a:extLst>
          </p:cNvPr>
          <p:cNvSpPr/>
          <p:nvPr/>
        </p:nvSpPr>
        <p:spPr>
          <a:xfrm>
            <a:off x="3030472" y="-1514"/>
            <a:ext cx="1855852" cy="10850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b="1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東京都</a:t>
            </a:r>
            <a:endParaRPr kumimoji="1" lang="ja-JP" altLang="en-US" sz="2800" b="1">
              <a:solidFill>
                <a:srgbClr val="FF00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3A5B7866-AAD2-D34C-A2AB-96D4194FB8E6}"/>
              </a:ext>
            </a:extLst>
          </p:cNvPr>
          <p:cNvSpPr/>
          <p:nvPr/>
        </p:nvSpPr>
        <p:spPr>
          <a:xfrm>
            <a:off x="1645920" y="2237232"/>
            <a:ext cx="2310384" cy="10850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b="1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神奈川</a:t>
            </a:r>
            <a:r>
              <a:rPr kumimoji="1" lang="ja-JP" altLang="en-US" sz="2800" b="1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県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76D7181-FA20-7F4D-BF43-6A73B0EAB864}"/>
              </a:ext>
            </a:extLst>
          </p:cNvPr>
          <p:cNvCxnSpPr/>
          <p:nvPr/>
        </p:nvCxnSpPr>
        <p:spPr>
          <a:xfrm>
            <a:off x="5535168" y="1487424"/>
            <a:ext cx="3596640" cy="1524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17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CA50ACF-C8AE-1B41-B257-1605B0BD5F45}"/>
              </a:ext>
            </a:extLst>
          </p:cNvPr>
          <p:cNvSpPr/>
          <p:nvPr/>
        </p:nvSpPr>
        <p:spPr>
          <a:xfrm>
            <a:off x="6379285" y="3065929"/>
            <a:ext cx="1194099" cy="133394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BA1888FA-C341-074B-A0C9-027A24A68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232189"/>
              </p:ext>
            </p:extLst>
          </p:nvPr>
        </p:nvGraphicFramePr>
        <p:xfrm>
          <a:off x="1799680" y="24384"/>
          <a:ext cx="8527666" cy="68336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8246">
                  <a:extLst>
                    <a:ext uri="{9D8B030D-6E8A-4147-A177-3AD203B41FA5}">
                      <a16:colId xmlns:a16="http://schemas.microsoft.com/office/drawing/2014/main" val="1910056924"/>
                    </a:ext>
                  </a:extLst>
                </a:gridCol>
                <a:gridCol w="798769">
                  <a:extLst>
                    <a:ext uri="{9D8B030D-6E8A-4147-A177-3AD203B41FA5}">
                      <a16:colId xmlns:a16="http://schemas.microsoft.com/office/drawing/2014/main" val="4219485142"/>
                    </a:ext>
                  </a:extLst>
                </a:gridCol>
                <a:gridCol w="1218361">
                  <a:extLst>
                    <a:ext uri="{9D8B030D-6E8A-4147-A177-3AD203B41FA5}">
                      <a16:colId xmlns:a16="http://schemas.microsoft.com/office/drawing/2014/main" val="3702775944"/>
                    </a:ext>
                  </a:extLst>
                </a:gridCol>
                <a:gridCol w="731704">
                  <a:extLst>
                    <a:ext uri="{9D8B030D-6E8A-4147-A177-3AD203B41FA5}">
                      <a16:colId xmlns:a16="http://schemas.microsoft.com/office/drawing/2014/main" val="1048252012"/>
                    </a:ext>
                  </a:extLst>
                </a:gridCol>
                <a:gridCol w="730845">
                  <a:extLst>
                    <a:ext uri="{9D8B030D-6E8A-4147-A177-3AD203B41FA5}">
                      <a16:colId xmlns:a16="http://schemas.microsoft.com/office/drawing/2014/main" val="212668601"/>
                    </a:ext>
                  </a:extLst>
                </a:gridCol>
                <a:gridCol w="731704">
                  <a:extLst>
                    <a:ext uri="{9D8B030D-6E8A-4147-A177-3AD203B41FA5}">
                      <a16:colId xmlns:a16="http://schemas.microsoft.com/office/drawing/2014/main" val="3843761570"/>
                    </a:ext>
                  </a:extLst>
                </a:gridCol>
                <a:gridCol w="2071300">
                  <a:extLst>
                    <a:ext uri="{9D8B030D-6E8A-4147-A177-3AD203B41FA5}">
                      <a16:colId xmlns:a16="http://schemas.microsoft.com/office/drawing/2014/main" val="1345812335"/>
                    </a:ext>
                  </a:extLst>
                </a:gridCol>
                <a:gridCol w="853798">
                  <a:extLst>
                    <a:ext uri="{9D8B030D-6E8A-4147-A177-3AD203B41FA5}">
                      <a16:colId xmlns:a16="http://schemas.microsoft.com/office/drawing/2014/main" val="710358084"/>
                    </a:ext>
                  </a:extLst>
                </a:gridCol>
                <a:gridCol w="852939">
                  <a:extLst>
                    <a:ext uri="{9D8B030D-6E8A-4147-A177-3AD203B41FA5}">
                      <a16:colId xmlns:a16="http://schemas.microsoft.com/office/drawing/2014/main" val="2306482787"/>
                    </a:ext>
                  </a:extLst>
                </a:gridCol>
              </a:tblGrid>
              <a:tr h="162331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年・時代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江戸時代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１９５０年頃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１９５８年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１９６０年頃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１９６２年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２０１３年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２０２０年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/>
                </a:tc>
                <a:extLst>
                  <a:ext uri="{0D108BD9-81ED-4DB2-BD59-A6C34878D82A}">
                    <a16:rowId xmlns:a16="http://schemas.microsoft.com/office/drawing/2014/main" val="4058595005"/>
                  </a:ext>
                </a:extLst>
              </a:tr>
              <a:tr h="5210304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出来事・様子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江戸（東京都）では、ウナギや寿司が食べられ、「江戸前」という言葉が使われるようになった。</a:t>
                      </a:r>
                      <a:endParaRPr lang="ja-JP" sz="1800" b="1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東京湾では、魚介類が豊富にとれる。</a:t>
                      </a: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東京湾につながる川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で</a:t>
                      </a:r>
                      <a:r>
                        <a:rPr 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は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、</a:t>
                      </a:r>
                      <a:r>
                        <a:rPr 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子供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が川</a:t>
                      </a:r>
                      <a:r>
                        <a:rPr 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遊び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をし、</a:t>
                      </a:r>
                      <a:endParaRPr lang="en-US" altLang="ja-JP" sz="1800" b="1" kern="100" dirty="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東京湾に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も</a:t>
                      </a:r>
                      <a:r>
                        <a:rPr 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海水浴場・潮干狩り場が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多く</a:t>
                      </a:r>
                      <a:r>
                        <a:rPr 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あった。</a:t>
                      </a:r>
                      <a:endParaRPr lang="ja-JP" sz="1800" b="1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工場から</a:t>
                      </a:r>
                      <a:r>
                        <a:rPr lang="en-US" sz="1800" b="1" kern="100" dirty="0" err="1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汚水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が流される</a:t>
                      </a:r>
                      <a:r>
                        <a:rPr lang="en-US" sz="1800" b="1" kern="100" dirty="0" err="1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事件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が起こるなど、東京湾の水質が悪くなる。</a:t>
                      </a:r>
                      <a:endParaRPr lang="ja-JP" sz="1800" b="1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人口が増え、生活で使った水がたくさん川に流されるようになった。</a:t>
                      </a:r>
                      <a:endParaRPr lang="ja-JP" sz="1800" b="1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東京湾の水質が悪く、</a:t>
                      </a:r>
                      <a:r>
                        <a:rPr 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東京湾から海水浴場がなくなる。</a:t>
                      </a:r>
                      <a:endParaRPr lang="ja-JP" sz="1800" b="1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marL="50805" marR="50805" marT="0" marB="0" vert="eaVert" anchor="ctr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海水浴が五十一年ぶりに行われる。（ただし、顔を海につけるかどうかは、個人の判断による）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東京オリンピック・パラリンピックのトライアスロンを東京湾で行う。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/>
                </a:tc>
                <a:extLst>
                  <a:ext uri="{0D108BD9-81ED-4DB2-BD59-A6C34878D82A}">
                    <a16:rowId xmlns:a16="http://schemas.microsoft.com/office/drawing/2014/main" val="3622717963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F5E5FC-14B6-0F48-A9B7-546A8F6E60A4}"/>
              </a:ext>
            </a:extLst>
          </p:cNvPr>
          <p:cNvSpPr/>
          <p:nvPr/>
        </p:nvSpPr>
        <p:spPr>
          <a:xfrm>
            <a:off x="7016714" y="3024319"/>
            <a:ext cx="1257300" cy="173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9000" b="1" kern="100"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？</a:t>
            </a:r>
            <a:endParaRPr lang="ja-JP" sz="12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メモ 20">
            <a:extLst>
              <a:ext uri="{FF2B5EF4-FFF2-40B4-BE49-F238E27FC236}">
                <a16:creationId xmlns:a16="http://schemas.microsoft.com/office/drawing/2014/main" id="{393CEC4A-114D-0443-8281-E19C8BCDB8F1}"/>
              </a:ext>
            </a:extLst>
          </p:cNvPr>
          <p:cNvSpPr/>
          <p:nvPr/>
        </p:nvSpPr>
        <p:spPr>
          <a:xfrm>
            <a:off x="6556615" y="24384"/>
            <a:ext cx="3770732" cy="6833616"/>
          </a:xfrm>
          <a:prstGeom prst="foldedCorner">
            <a:avLst>
              <a:gd name="adj" fmla="val 986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0A0658-60DC-924D-AE41-2E35C46CC086}"/>
              </a:ext>
            </a:extLst>
          </p:cNvPr>
          <p:cNvSpPr/>
          <p:nvPr/>
        </p:nvSpPr>
        <p:spPr>
          <a:xfrm>
            <a:off x="48768" y="115823"/>
            <a:ext cx="1694688" cy="3119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/>
              <a:t>東京湾の年表</a:t>
            </a:r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199626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CA50ACF-C8AE-1B41-B257-1605B0BD5F45}"/>
              </a:ext>
            </a:extLst>
          </p:cNvPr>
          <p:cNvSpPr/>
          <p:nvPr/>
        </p:nvSpPr>
        <p:spPr>
          <a:xfrm>
            <a:off x="6379285" y="3065929"/>
            <a:ext cx="1194099" cy="133394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BA1888FA-C341-074B-A0C9-027A24A68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647604"/>
              </p:ext>
            </p:extLst>
          </p:nvPr>
        </p:nvGraphicFramePr>
        <p:xfrm>
          <a:off x="1799680" y="24384"/>
          <a:ext cx="8527666" cy="68336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38246">
                  <a:extLst>
                    <a:ext uri="{9D8B030D-6E8A-4147-A177-3AD203B41FA5}">
                      <a16:colId xmlns:a16="http://schemas.microsoft.com/office/drawing/2014/main" val="1910056924"/>
                    </a:ext>
                  </a:extLst>
                </a:gridCol>
                <a:gridCol w="798769">
                  <a:extLst>
                    <a:ext uri="{9D8B030D-6E8A-4147-A177-3AD203B41FA5}">
                      <a16:colId xmlns:a16="http://schemas.microsoft.com/office/drawing/2014/main" val="4219485142"/>
                    </a:ext>
                  </a:extLst>
                </a:gridCol>
                <a:gridCol w="1218361">
                  <a:extLst>
                    <a:ext uri="{9D8B030D-6E8A-4147-A177-3AD203B41FA5}">
                      <a16:colId xmlns:a16="http://schemas.microsoft.com/office/drawing/2014/main" val="3702775944"/>
                    </a:ext>
                  </a:extLst>
                </a:gridCol>
                <a:gridCol w="731704">
                  <a:extLst>
                    <a:ext uri="{9D8B030D-6E8A-4147-A177-3AD203B41FA5}">
                      <a16:colId xmlns:a16="http://schemas.microsoft.com/office/drawing/2014/main" val="1048252012"/>
                    </a:ext>
                  </a:extLst>
                </a:gridCol>
                <a:gridCol w="730845">
                  <a:extLst>
                    <a:ext uri="{9D8B030D-6E8A-4147-A177-3AD203B41FA5}">
                      <a16:colId xmlns:a16="http://schemas.microsoft.com/office/drawing/2014/main" val="212668601"/>
                    </a:ext>
                  </a:extLst>
                </a:gridCol>
                <a:gridCol w="731704">
                  <a:extLst>
                    <a:ext uri="{9D8B030D-6E8A-4147-A177-3AD203B41FA5}">
                      <a16:colId xmlns:a16="http://schemas.microsoft.com/office/drawing/2014/main" val="3843761570"/>
                    </a:ext>
                  </a:extLst>
                </a:gridCol>
                <a:gridCol w="2071300">
                  <a:extLst>
                    <a:ext uri="{9D8B030D-6E8A-4147-A177-3AD203B41FA5}">
                      <a16:colId xmlns:a16="http://schemas.microsoft.com/office/drawing/2014/main" val="1345812335"/>
                    </a:ext>
                  </a:extLst>
                </a:gridCol>
                <a:gridCol w="853798">
                  <a:extLst>
                    <a:ext uri="{9D8B030D-6E8A-4147-A177-3AD203B41FA5}">
                      <a16:colId xmlns:a16="http://schemas.microsoft.com/office/drawing/2014/main" val="710358084"/>
                    </a:ext>
                  </a:extLst>
                </a:gridCol>
                <a:gridCol w="852939">
                  <a:extLst>
                    <a:ext uri="{9D8B030D-6E8A-4147-A177-3AD203B41FA5}">
                      <a16:colId xmlns:a16="http://schemas.microsoft.com/office/drawing/2014/main" val="2306482787"/>
                    </a:ext>
                  </a:extLst>
                </a:gridCol>
              </a:tblGrid>
              <a:tr h="162331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年・時代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b="1" kern="100">
                          <a:effectLst/>
                        </a:rPr>
                        <a:t>江戸時代</a:t>
                      </a:r>
                      <a:endParaRPr lang="ja-JP" sz="1800" b="1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１９５０年頃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１９５８年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１９６０年頃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１９６２年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２０１３年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２０２０年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595005"/>
                  </a:ext>
                </a:extLst>
              </a:tr>
              <a:tr h="5210304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出来事・様子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江戸（東京都）では、ウナギや寿司が食べられ、「江戸前」という言葉が使われるようになった。</a:t>
                      </a:r>
                      <a:endParaRPr lang="ja-JP" sz="1800" b="1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東京湾では、魚介類が豊富にとれる。</a:t>
                      </a: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東京湾につながる川は子供の遊び場で、東京湾に海水浴場・潮干狩り場が２８か所あった。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本州製紙</a:t>
                      </a:r>
                      <a:r>
                        <a:rPr lang="en-US" sz="1800" kern="100" dirty="0" err="1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汚水</a:t>
                      </a:r>
                      <a:r>
                        <a:rPr lang="en-US" sz="1800" kern="100" dirty="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(</a:t>
                      </a:r>
                      <a:r>
                        <a:rPr lang="ja-JP" altLang="en-US" sz="105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おすい</a:t>
                      </a:r>
                      <a:r>
                        <a:rPr lang="en-US" sz="1800" kern="100" dirty="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)</a:t>
                      </a:r>
                      <a:r>
                        <a:rPr lang="en-US" sz="1800" kern="100" dirty="0" err="1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放流事件（黒い水事件</a:t>
                      </a:r>
                      <a:r>
                        <a:rPr lang="en-US" sz="1800" kern="100" dirty="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）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人口が増え、生活で使った水がたくさん川に流されるようになった。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東京湾から海水浴場がなくなる。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海水浴が五十一年ぶりに行われる。（ただし、顔を海につけるかどうかは、個人の判断による）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東京オリンピック・パラリンピックのトライアスロンを東京湾で行う。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717963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F5E5FC-14B6-0F48-A9B7-546A8F6E60A4}"/>
              </a:ext>
            </a:extLst>
          </p:cNvPr>
          <p:cNvSpPr/>
          <p:nvPr/>
        </p:nvSpPr>
        <p:spPr>
          <a:xfrm>
            <a:off x="7016714" y="3024319"/>
            <a:ext cx="1257300" cy="173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9000" b="1" kern="100"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？</a:t>
            </a:r>
            <a:endParaRPr lang="ja-JP" sz="12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メモ 20">
            <a:extLst>
              <a:ext uri="{FF2B5EF4-FFF2-40B4-BE49-F238E27FC236}">
                <a16:creationId xmlns:a16="http://schemas.microsoft.com/office/drawing/2014/main" id="{393CEC4A-114D-0443-8281-E19C8BCDB8F1}"/>
              </a:ext>
            </a:extLst>
          </p:cNvPr>
          <p:cNvSpPr/>
          <p:nvPr/>
        </p:nvSpPr>
        <p:spPr>
          <a:xfrm>
            <a:off x="3151991" y="24384"/>
            <a:ext cx="7175356" cy="6833616"/>
          </a:xfrm>
          <a:prstGeom prst="foldedCorner">
            <a:avLst>
              <a:gd name="adj" fmla="val 404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0A0658-60DC-924D-AE41-2E35C46CC086}"/>
              </a:ext>
            </a:extLst>
          </p:cNvPr>
          <p:cNvSpPr/>
          <p:nvPr/>
        </p:nvSpPr>
        <p:spPr>
          <a:xfrm>
            <a:off x="48768" y="115823"/>
            <a:ext cx="1694688" cy="3119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/>
              <a:t>東京湾の年表</a:t>
            </a:r>
            <a:endParaRPr kumimoji="1" lang="ja-JP" altLang="en-US" b="1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8E448FE-7866-B349-8C0E-CF0C92A767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025" y="737011"/>
            <a:ext cx="7961245" cy="5261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544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CA50ACF-C8AE-1B41-B257-1605B0BD5F45}"/>
              </a:ext>
            </a:extLst>
          </p:cNvPr>
          <p:cNvSpPr/>
          <p:nvPr/>
        </p:nvSpPr>
        <p:spPr>
          <a:xfrm>
            <a:off x="6379285" y="3065929"/>
            <a:ext cx="1194099" cy="133394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BA1888FA-C341-074B-A0C9-027A24A68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517808"/>
              </p:ext>
            </p:extLst>
          </p:nvPr>
        </p:nvGraphicFramePr>
        <p:xfrm>
          <a:off x="1799680" y="24384"/>
          <a:ext cx="8527666" cy="68336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38246">
                  <a:extLst>
                    <a:ext uri="{9D8B030D-6E8A-4147-A177-3AD203B41FA5}">
                      <a16:colId xmlns:a16="http://schemas.microsoft.com/office/drawing/2014/main" val="1910056924"/>
                    </a:ext>
                  </a:extLst>
                </a:gridCol>
                <a:gridCol w="798769">
                  <a:extLst>
                    <a:ext uri="{9D8B030D-6E8A-4147-A177-3AD203B41FA5}">
                      <a16:colId xmlns:a16="http://schemas.microsoft.com/office/drawing/2014/main" val="4219485142"/>
                    </a:ext>
                  </a:extLst>
                </a:gridCol>
                <a:gridCol w="1218361">
                  <a:extLst>
                    <a:ext uri="{9D8B030D-6E8A-4147-A177-3AD203B41FA5}">
                      <a16:colId xmlns:a16="http://schemas.microsoft.com/office/drawing/2014/main" val="3702775944"/>
                    </a:ext>
                  </a:extLst>
                </a:gridCol>
                <a:gridCol w="731704">
                  <a:extLst>
                    <a:ext uri="{9D8B030D-6E8A-4147-A177-3AD203B41FA5}">
                      <a16:colId xmlns:a16="http://schemas.microsoft.com/office/drawing/2014/main" val="1048252012"/>
                    </a:ext>
                  </a:extLst>
                </a:gridCol>
                <a:gridCol w="730845">
                  <a:extLst>
                    <a:ext uri="{9D8B030D-6E8A-4147-A177-3AD203B41FA5}">
                      <a16:colId xmlns:a16="http://schemas.microsoft.com/office/drawing/2014/main" val="212668601"/>
                    </a:ext>
                  </a:extLst>
                </a:gridCol>
                <a:gridCol w="731704">
                  <a:extLst>
                    <a:ext uri="{9D8B030D-6E8A-4147-A177-3AD203B41FA5}">
                      <a16:colId xmlns:a16="http://schemas.microsoft.com/office/drawing/2014/main" val="3843761570"/>
                    </a:ext>
                  </a:extLst>
                </a:gridCol>
                <a:gridCol w="2071300">
                  <a:extLst>
                    <a:ext uri="{9D8B030D-6E8A-4147-A177-3AD203B41FA5}">
                      <a16:colId xmlns:a16="http://schemas.microsoft.com/office/drawing/2014/main" val="1345812335"/>
                    </a:ext>
                  </a:extLst>
                </a:gridCol>
                <a:gridCol w="853798">
                  <a:extLst>
                    <a:ext uri="{9D8B030D-6E8A-4147-A177-3AD203B41FA5}">
                      <a16:colId xmlns:a16="http://schemas.microsoft.com/office/drawing/2014/main" val="710358084"/>
                    </a:ext>
                  </a:extLst>
                </a:gridCol>
                <a:gridCol w="852939">
                  <a:extLst>
                    <a:ext uri="{9D8B030D-6E8A-4147-A177-3AD203B41FA5}">
                      <a16:colId xmlns:a16="http://schemas.microsoft.com/office/drawing/2014/main" val="2306482787"/>
                    </a:ext>
                  </a:extLst>
                </a:gridCol>
              </a:tblGrid>
              <a:tr h="162331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年・時代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江戸時代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b="1" kern="100">
                          <a:effectLst/>
                        </a:rPr>
                        <a:t>１９５０年頃</a:t>
                      </a:r>
                      <a:endParaRPr lang="ja-JP" sz="1800" b="1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１９５８年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１９６０年頃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１９６２年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２０１３年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２０２０年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595005"/>
                  </a:ext>
                </a:extLst>
              </a:tr>
              <a:tr h="5210304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出来事・様子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江戸（東京都）では、ウナギや寿司が食べられ、「江戸前」という言葉が使われるようになった。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東京湾では、魚介類が豊富にとれる。</a:t>
                      </a: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東京湾につながる川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で</a:t>
                      </a:r>
                      <a:r>
                        <a:rPr lang="ja-JP" alt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は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、</a:t>
                      </a:r>
                      <a:r>
                        <a:rPr lang="ja-JP" alt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子供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が川</a:t>
                      </a:r>
                      <a:r>
                        <a:rPr lang="ja-JP" alt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遊び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をし、</a:t>
                      </a:r>
                      <a:endParaRPr lang="en-US" altLang="ja-JP" sz="1800" b="1" kern="100" dirty="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東京湾に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も</a:t>
                      </a:r>
                      <a:r>
                        <a:rPr lang="ja-JP" alt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海水浴場・潮干狩り場が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多く</a:t>
                      </a:r>
                      <a:r>
                        <a:rPr lang="ja-JP" alt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あった。</a:t>
                      </a:r>
                      <a:endParaRPr lang="ja-JP" altLang="ja-JP" sz="1800" b="1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海水浴が五十一年ぶりに行われる。（ただし、顔を海につけるかどうかは、個人の判断による）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東京オリンピック・パラリンピックのトライアスロンを東京湾で行う。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717963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F5E5FC-14B6-0F48-A9B7-546A8F6E60A4}"/>
              </a:ext>
            </a:extLst>
          </p:cNvPr>
          <p:cNvSpPr/>
          <p:nvPr/>
        </p:nvSpPr>
        <p:spPr>
          <a:xfrm>
            <a:off x="7016714" y="3024319"/>
            <a:ext cx="1257300" cy="173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9000" b="1" kern="100"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？</a:t>
            </a:r>
            <a:endParaRPr lang="ja-JP" sz="12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メモ 20">
            <a:extLst>
              <a:ext uri="{FF2B5EF4-FFF2-40B4-BE49-F238E27FC236}">
                <a16:creationId xmlns:a16="http://schemas.microsoft.com/office/drawing/2014/main" id="{393CEC4A-114D-0443-8281-E19C8BCDB8F1}"/>
              </a:ext>
            </a:extLst>
          </p:cNvPr>
          <p:cNvSpPr/>
          <p:nvPr/>
        </p:nvSpPr>
        <p:spPr>
          <a:xfrm>
            <a:off x="4376929" y="24384"/>
            <a:ext cx="5950418" cy="6833616"/>
          </a:xfrm>
          <a:prstGeom prst="foldedCorner">
            <a:avLst>
              <a:gd name="adj" fmla="val 445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0A0658-60DC-924D-AE41-2E35C46CC086}"/>
              </a:ext>
            </a:extLst>
          </p:cNvPr>
          <p:cNvSpPr/>
          <p:nvPr/>
        </p:nvSpPr>
        <p:spPr>
          <a:xfrm>
            <a:off x="48768" y="115823"/>
            <a:ext cx="1694688" cy="3119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/>
              <a:t>東京湾の年表</a:t>
            </a:r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324302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3D4509E-1137-7A46-8CA5-B306F55356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307" y="0"/>
            <a:ext cx="994538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152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CA50ACF-C8AE-1B41-B257-1605B0BD5F45}"/>
              </a:ext>
            </a:extLst>
          </p:cNvPr>
          <p:cNvSpPr/>
          <p:nvPr/>
        </p:nvSpPr>
        <p:spPr>
          <a:xfrm>
            <a:off x="6379285" y="3065929"/>
            <a:ext cx="1194099" cy="133394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BA1888FA-C341-074B-A0C9-027A24A68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908984"/>
              </p:ext>
            </p:extLst>
          </p:nvPr>
        </p:nvGraphicFramePr>
        <p:xfrm>
          <a:off x="1799680" y="24384"/>
          <a:ext cx="8527666" cy="68336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38246">
                  <a:extLst>
                    <a:ext uri="{9D8B030D-6E8A-4147-A177-3AD203B41FA5}">
                      <a16:colId xmlns:a16="http://schemas.microsoft.com/office/drawing/2014/main" val="1910056924"/>
                    </a:ext>
                  </a:extLst>
                </a:gridCol>
                <a:gridCol w="798769">
                  <a:extLst>
                    <a:ext uri="{9D8B030D-6E8A-4147-A177-3AD203B41FA5}">
                      <a16:colId xmlns:a16="http://schemas.microsoft.com/office/drawing/2014/main" val="4219485142"/>
                    </a:ext>
                  </a:extLst>
                </a:gridCol>
                <a:gridCol w="1218361">
                  <a:extLst>
                    <a:ext uri="{9D8B030D-6E8A-4147-A177-3AD203B41FA5}">
                      <a16:colId xmlns:a16="http://schemas.microsoft.com/office/drawing/2014/main" val="3702775944"/>
                    </a:ext>
                  </a:extLst>
                </a:gridCol>
                <a:gridCol w="731704">
                  <a:extLst>
                    <a:ext uri="{9D8B030D-6E8A-4147-A177-3AD203B41FA5}">
                      <a16:colId xmlns:a16="http://schemas.microsoft.com/office/drawing/2014/main" val="1048252012"/>
                    </a:ext>
                  </a:extLst>
                </a:gridCol>
                <a:gridCol w="730845">
                  <a:extLst>
                    <a:ext uri="{9D8B030D-6E8A-4147-A177-3AD203B41FA5}">
                      <a16:colId xmlns:a16="http://schemas.microsoft.com/office/drawing/2014/main" val="212668601"/>
                    </a:ext>
                  </a:extLst>
                </a:gridCol>
                <a:gridCol w="731704">
                  <a:extLst>
                    <a:ext uri="{9D8B030D-6E8A-4147-A177-3AD203B41FA5}">
                      <a16:colId xmlns:a16="http://schemas.microsoft.com/office/drawing/2014/main" val="3843761570"/>
                    </a:ext>
                  </a:extLst>
                </a:gridCol>
                <a:gridCol w="2071300">
                  <a:extLst>
                    <a:ext uri="{9D8B030D-6E8A-4147-A177-3AD203B41FA5}">
                      <a16:colId xmlns:a16="http://schemas.microsoft.com/office/drawing/2014/main" val="1345812335"/>
                    </a:ext>
                  </a:extLst>
                </a:gridCol>
                <a:gridCol w="853798">
                  <a:extLst>
                    <a:ext uri="{9D8B030D-6E8A-4147-A177-3AD203B41FA5}">
                      <a16:colId xmlns:a16="http://schemas.microsoft.com/office/drawing/2014/main" val="710358084"/>
                    </a:ext>
                  </a:extLst>
                </a:gridCol>
                <a:gridCol w="852939">
                  <a:extLst>
                    <a:ext uri="{9D8B030D-6E8A-4147-A177-3AD203B41FA5}">
                      <a16:colId xmlns:a16="http://schemas.microsoft.com/office/drawing/2014/main" val="2306482787"/>
                    </a:ext>
                  </a:extLst>
                </a:gridCol>
              </a:tblGrid>
              <a:tr h="162331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年・時代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江戸時代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１９５０年頃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b="1" kern="100">
                          <a:effectLst/>
                        </a:rPr>
                        <a:t>１９５８年</a:t>
                      </a:r>
                      <a:endParaRPr lang="ja-JP" sz="1800" b="1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１９６０年頃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１９６２年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２０１３年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２０２０年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595005"/>
                  </a:ext>
                </a:extLst>
              </a:tr>
              <a:tr h="5210304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出来事・様子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江戸（東京都）では、ウナギや寿司が食べられ、「江戸前」という言葉が使われるようになった。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東京湾では、魚介類が豊富にとれる。</a:t>
                      </a: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東京湾につながる川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で</a:t>
                      </a:r>
                      <a:r>
                        <a:rPr lang="ja-JP" alt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は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、</a:t>
                      </a:r>
                      <a:r>
                        <a:rPr lang="ja-JP" alt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子供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が川</a:t>
                      </a:r>
                      <a:r>
                        <a:rPr lang="ja-JP" alt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遊び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をし、</a:t>
                      </a:r>
                      <a:endParaRPr lang="en-US" altLang="ja-JP" sz="1800" b="1" kern="100" dirty="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東京湾に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も</a:t>
                      </a:r>
                      <a:r>
                        <a:rPr lang="ja-JP" alt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海水浴場・潮干狩り場が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多く</a:t>
                      </a:r>
                      <a:r>
                        <a:rPr lang="ja-JP" alt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あった</a:t>
                      </a:r>
                      <a:r>
                        <a:rPr 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工場から</a:t>
                      </a:r>
                      <a:r>
                        <a:rPr lang="en-US" altLang="ja-JP" sz="1800" b="1" kern="100" dirty="0" err="1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汚水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が流される</a:t>
                      </a:r>
                      <a:r>
                        <a:rPr lang="en-US" altLang="ja-JP" sz="1800" b="1" kern="100" dirty="0" err="1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事件</a:t>
                      </a:r>
                      <a:r>
                        <a:rPr lang="ja-JP" altLang="en-US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が起こるなど、東京湾の水質が悪くなる。</a:t>
                      </a:r>
                      <a:endParaRPr lang="ja-JP" altLang="ja-JP" sz="1800" b="1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人口が増え、生活で使った水がたくさん川に流されるようになった。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東京湾から海水浴場がなくなる。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海水浴が五十一年ぶりに行われる。（ただし、顔を海につけるかどうかは、個人の判断による）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東京オリンピック・パラリンピックのトライアスロンを東京湾で行う。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717963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F5E5FC-14B6-0F48-A9B7-546A8F6E60A4}"/>
              </a:ext>
            </a:extLst>
          </p:cNvPr>
          <p:cNvSpPr/>
          <p:nvPr/>
        </p:nvSpPr>
        <p:spPr>
          <a:xfrm>
            <a:off x="7016714" y="3024319"/>
            <a:ext cx="1257300" cy="173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9000" b="1" kern="100"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？</a:t>
            </a:r>
            <a:endParaRPr lang="ja-JP" sz="12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メモ 20">
            <a:extLst>
              <a:ext uri="{FF2B5EF4-FFF2-40B4-BE49-F238E27FC236}">
                <a16:creationId xmlns:a16="http://schemas.microsoft.com/office/drawing/2014/main" id="{393CEC4A-114D-0443-8281-E19C8BCDB8F1}"/>
              </a:ext>
            </a:extLst>
          </p:cNvPr>
          <p:cNvSpPr/>
          <p:nvPr/>
        </p:nvSpPr>
        <p:spPr>
          <a:xfrm>
            <a:off x="5109882" y="24384"/>
            <a:ext cx="5217465" cy="6833616"/>
          </a:xfrm>
          <a:prstGeom prst="foldedCorner">
            <a:avLst>
              <a:gd name="adj" fmla="val 471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0A0658-60DC-924D-AE41-2E35C46CC086}"/>
              </a:ext>
            </a:extLst>
          </p:cNvPr>
          <p:cNvSpPr/>
          <p:nvPr/>
        </p:nvSpPr>
        <p:spPr>
          <a:xfrm>
            <a:off x="48768" y="115823"/>
            <a:ext cx="1694688" cy="3119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/>
              <a:t>東京湾の年表</a:t>
            </a:r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312200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2B103A4-8FCC-B74C-8FFA-67C52491C6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1219200"/>
            <a:ext cx="12137132" cy="441350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38DD1C6-5C29-CE4E-92F4-7386F6283BD7}"/>
              </a:ext>
            </a:extLst>
          </p:cNvPr>
          <p:cNvSpPr/>
          <p:nvPr/>
        </p:nvSpPr>
        <p:spPr>
          <a:xfrm>
            <a:off x="2243328" y="5340096"/>
            <a:ext cx="3108960" cy="780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/>
              <a:t>川に流れる汚水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67A9EEE-0319-934C-81A7-422FD14F1511}"/>
              </a:ext>
            </a:extLst>
          </p:cNvPr>
          <p:cNvSpPr/>
          <p:nvPr/>
        </p:nvSpPr>
        <p:spPr>
          <a:xfrm>
            <a:off x="7619999" y="5242559"/>
            <a:ext cx="3966833" cy="8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b="1"/>
              <a:t>　　　　　　</a:t>
            </a:r>
            <a:r>
              <a:rPr lang="en-US" altLang="ja-JP" sz="1600" b="1" dirty="0"/>
              <a:t> </a:t>
            </a:r>
            <a:r>
              <a:rPr lang="ja-JP" altLang="en-US" sz="1600" b="1"/>
              <a:t>こうぎ</a:t>
            </a:r>
            <a:endParaRPr lang="en-US" altLang="ja-JP" sz="1600" b="1" dirty="0"/>
          </a:p>
          <a:p>
            <a:r>
              <a:rPr lang="ja-JP" altLang="en-US" sz="3200" b="1"/>
              <a:t>工場に抗議する人々</a:t>
            </a:r>
            <a:endParaRPr kumimoji="1" lang="ja-JP" altLang="en-US" sz="3200" b="1"/>
          </a:p>
        </p:txBody>
      </p:sp>
    </p:spTree>
    <p:extLst>
      <p:ext uri="{BB962C8B-B14F-4D97-AF65-F5344CB8AC3E}">
        <p14:creationId xmlns:p14="http://schemas.microsoft.com/office/powerpoint/2010/main" val="402429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CA50ACF-C8AE-1B41-B257-1605B0BD5F45}"/>
              </a:ext>
            </a:extLst>
          </p:cNvPr>
          <p:cNvSpPr/>
          <p:nvPr/>
        </p:nvSpPr>
        <p:spPr>
          <a:xfrm>
            <a:off x="6379285" y="3065929"/>
            <a:ext cx="1194099" cy="133394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BA1888FA-C341-074B-A0C9-027A24A68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677422"/>
              </p:ext>
            </p:extLst>
          </p:nvPr>
        </p:nvGraphicFramePr>
        <p:xfrm>
          <a:off x="1799680" y="24384"/>
          <a:ext cx="8527666" cy="68336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38246">
                  <a:extLst>
                    <a:ext uri="{9D8B030D-6E8A-4147-A177-3AD203B41FA5}">
                      <a16:colId xmlns:a16="http://schemas.microsoft.com/office/drawing/2014/main" val="1910056924"/>
                    </a:ext>
                  </a:extLst>
                </a:gridCol>
                <a:gridCol w="798769">
                  <a:extLst>
                    <a:ext uri="{9D8B030D-6E8A-4147-A177-3AD203B41FA5}">
                      <a16:colId xmlns:a16="http://schemas.microsoft.com/office/drawing/2014/main" val="4219485142"/>
                    </a:ext>
                  </a:extLst>
                </a:gridCol>
                <a:gridCol w="1218361">
                  <a:extLst>
                    <a:ext uri="{9D8B030D-6E8A-4147-A177-3AD203B41FA5}">
                      <a16:colId xmlns:a16="http://schemas.microsoft.com/office/drawing/2014/main" val="3702775944"/>
                    </a:ext>
                  </a:extLst>
                </a:gridCol>
                <a:gridCol w="731704">
                  <a:extLst>
                    <a:ext uri="{9D8B030D-6E8A-4147-A177-3AD203B41FA5}">
                      <a16:colId xmlns:a16="http://schemas.microsoft.com/office/drawing/2014/main" val="1048252012"/>
                    </a:ext>
                  </a:extLst>
                </a:gridCol>
                <a:gridCol w="730845">
                  <a:extLst>
                    <a:ext uri="{9D8B030D-6E8A-4147-A177-3AD203B41FA5}">
                      <a16:colId xmlns:a16="http://schemas.microsoft.com/office/drawing/2014/main" val="212668601"/>
                    </a:ext>
                  </a:extLst>
                </a:gridCol>
                <a:gridCol w="731704">
                  <a:extLst>
                    <a:ext uri="{9D8B030D-6E8A-4147-A177-3AD203B41FA5}">
                      <a16:colId xmlns:a16="http://schemas.microsoft.com/office/drawing/2014/main" val="3843761570"/>
                    </a:ext>
                  </a:extLst>
                </a:gridCol>
                <a:gridCol w="2071300">
                  <a:extLst>
                    <a:ext uri="{9D8B030D-6E8A-4147-A177-3AD203B41FA5}">
                      <a16:colId xmlns:a16="http://schemas.microsoft.com/office/drawing/2014/main" val="1345812335"/>
                    </a:ext>
                  </a:extLst>
                </a:gridCol>
                <a:gridCol w="853798">
                  <a:extLst>
                    <a:ext uri="{9D8B030D-6E8A-4147-A177-3AD203B41FA5}">
                      <a16:colId xmlns:a16="http://schemas.microsoft.com/office/drawing/2014/main" val="710358084"/>
                    </a:ext>
                  </a:extLst>
                </a:gridCol>
                <a:gridCol w="852939">
                  <a:extLst>
                    <a:ext uri="{9D8B030D-6E8A-4147-A177-3AD203B41FA5}">
                      <a16:colId xmlns:a16="http://schemas.microsoft.com/office/drawing/2014/main" val="2306482787"/>
                    </a:ext>
                  </a:extLst>
                </a:gridCol>
              </a:tblGrid>
              <a:tr h="162331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年・時代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江戸時代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１９５０年頃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１９５８年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b="1" kern="100">
                          <a:effectLst/>
                        </a:rPr>
                        <a:t>１９６０年頃</a:t>
                      </a:r>
                      <a:endParaRPr lang="ja-JP" sz="1800" b="1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１９６２年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２０１３年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２０２０年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595005"/>
                  </a:ext>
                </a:extLst>
              </a:tr>
              <a:tr h="5210304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出来事・様子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江戸（東京都）では、ウナギや寿司が食べられ、「江戸前」という言葉が使われるようになった。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東京湾では、魚介類が豊富にとれる。</a:t>
                      </a: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東京湾につながる川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で</a:t>
                      </a: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は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、</a:t>
                      </a: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子供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が川</a:t>
                      </a: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遊び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をし、</a:t>
                      </a:r>
                      <a:endParaRPr lang="en-US" altLang="ja-JP" sz="1800" b="0" kern="100" dirty="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東京湾に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も</a:t>
                      </a: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海水浴場・潮干狩り場が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多く</a:t>
                      </a:r>
                      <a:r>
                        <a:rPr lang="ja-JP" altLang="ja-JP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あった</a:t>
                      </a:r>
                      <a:r>
                        <a:rPr lang="ja-JP" alt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。</a:t>
                      </a:r>
                      <a:endParaRPr lang="ja-JP" alt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工場から</a:t>
                      </a:r>
                      <a:r>
                        <a:rPr lang="en-US" altLang="ja-JP" sz="1800" b="0" kern="100" dirty="0" err="1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汚水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が流される</a:t>
                      </a:r>
                      <a:r>
                        <a:rPr lang="en-US" altLang="ja-JP" sz="1800" b="0" kern="100" dirty="0" err="1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事件</a:t>
                      </a:r>
                      <a:r>
                        <a:rPr lang="ja-JP" altLang="en-US" sz="1800" b="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が起こるなど、東京湾の水質が悪くなる。</a:t>
                      </a:r>
                      <a:endParaRPr lang="ja-JP" altLang="ja-JP" sz="1800" b="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b="1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人口が増え、生活で使った水がたくさん川に流されるようになった。</a:t>
                      </a:r>
                      <a:endParaRPr lang="ja-JP" sz="1800" b="1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東京湾から海水浴場がなくなる。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海水浴が五十一年ぶりに行われる。（ただし、顔を海につけるかどうかは、個人の判断による）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東京オリンピック・パラリンピックのトライアスロンを東京湾で行う。</a:t>
                      </a:r>
                      <a:endParaRPr lang="ja-JP" sz="1800" kern="100">
                        <a:effectLst/>
                        <a:latin typeface="HGMaruGothicMPRO" panose="020F0600000000000000" pitchFamily="34" charset="-128"/>
                        <a:ea typeface="HGMaruGothicMPRO" panose="020F06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5" marR="50805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717963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F5E5FC-14B6-0F48-A9B7-546A8F6E60A4}"/>
              </a:ext>
            </a:extLst>
          </p:cNvPr>
          <p:cNvSpPr/>
          <p:nvPr/>
        </p:nvSpPr>
        <p:spPr>
          <a:xfrm>
            <a:off x="7016714" y="3024319"/>
            <a:ext cx="1257300" cy="173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9000" b="1" kern="100">
                <a:effectLst/>
                <a:latin typeface="游明朝" panose="02020400000000000000" pitchFamily="18" charset="-128"/>
                <a:ea typeface="HG丸ｺﾞｼｯｸM-PRO" panose="020F0600000000000000" pitchFamily="34" charset="-128"/>
                <a:cs typeface="Times New Roman" panose="02020603050405020304" pitchFamily="18" charset="0"/>
              </a:rPr>
              <a:t>？</a:t>
            </a:r>
            <a:endParaRPr lang="ja-JP" sz="12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メモ 20">
            <a:extLst>
              <a:ext uri="{FF2B5EF4-FFF2-40B4-BE49-F238E27FC236}">
                <a16:creationId xmlns:a16="http://schemas.microsoft.com/office/drawing/2014/main" id="{393CEC4A-114D-0443-8281-E19C8BCDB8F1}"/>
              </a:ext>
            </a:extLst>
          </p:cNvPr>
          <p:cNvSpPr/>
          <p:nvPr/>
        </p:nvSpPr>
        <p:spPr>
          <a:xfrm>
            <a:off x="5856391" y="24384"/>
            <a:ext cx="4470956" cy="6833616"/>
          </a:xfrm>
          <a:prstGeom prst="foldedCorner">
            <a:avLst>
              <a:gd name="adj" fmla="val 986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0A0658-60DC-924D-AE41-2E35C46CC086}"/>
              </a:ext>
            </a:extLst>
          </p:cNvPr>
          <p:cNvSpPr/>
          <p:nvPr/>
        </p:nvSpPr>
        <p:spPr>
          <a:xfrm>
            <a:off x="48768" y="115823"/>
            <a:ext cx="1694688" cy="3119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/>
              <a:t>東京湾の年表</a:t>
            </a:r>
            <a:endParaRPr kumimoji="1" lang="ja-JP" altLang="en-US" b="1"/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687955AA-A6B2-BA43-8729-665193A21673}"/>
              </a:ext>
            </a:extLst>
          </p:cNvPr>
          <p:cNvSpPr/>
          <p:nvPr/>
        </p:nvSpPr>
        <p:spPr>
          <a:xfrm>
            <a:off x="6116044" y="4660751"/>
            <a:ext cx="4953733" cy="903643"/>
          </a:xfrm>
          <a:prstGeom prst="roundRect">
            <a:avLst>
              <a:gd name="adj" fmla="val 617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＊東京圏</a:t>
            </a:r>
            <a:r>
              <a:rPr lang="ja-JP" altLang="en-US" sz="16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（東京都、神奈川県、埼玉県、千葉県）</a:t>
            </a:r>
            <a:endParaRPr lang="en-US" altLang="ja-JP" sz="20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20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＊</a:t>
            </a:r>
            <a:r>
              <a:rPr lang="en-US" altLang="ja-JP" sz="20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1950〜1970</a:t>
            </a:r>
            <a:r>
              <a:rPr lang="ja-JP" altLang="en-US" sz="20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年の２０年間</a:t>
            </a:r>
            <a:endParaRPr kumimoji="1" lang="en-US" altLang="ja-JP" sz="20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5" name="円形吹き出し 4">
            <a:extLst>
              <a:ext uri="{FF2B5EF4-FFF2-40B4-BE49-F238E27FC236}">
                <a16:creationId xmlns:a16="http://schemas.microsoft.com/office/drawing/2014/main" id="{7BE9F1B2-6996-6847-B450-62990EEAB150}"/>
              </a:ext>
            </a:extLst>
          </p:cNvPr>
          <p:cNvSpPr/>
          <p:nvPr/>
        </p:nvSpPr>
        <p:spPr>
          <a:xfrm>
            <a:off x="5856391" y="1613649"/>
            <a:ext cx="5992008" cy="2657140"/>
          </a:xfrm>
          <a:prstGeom prst="wedgeEllipseCallout">
            <a:avLst>
              <a:gd name="adj1" fmla="val -48666"/>
              <a:gd name="adj2" fmla="val 59041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約１１００万人</a:t>
            </a:r>
            <a:endParaRPr lang="en-US" altLang="ja-JP" sz="44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algn="ctr"/>
            <a:r>
              <a:rPr lang="ja-JP" altLang="en-US" sz="4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の増加</a:t>
            </a:r>
            <a:r>
              <a:rPr lang="en-US" altLang="ja-JP" sz="44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‼︎</a:t>
            </a:r>
            <a:endParaRPr kumimoji="1" lang="en-US" altLang="ja-JP" sz="44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7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1339</Words>
  <Application>Microsoft Macintosh PowerPoint</Application>
  <PresentationFormat>ワイド画面</PresentationFormat>
  <Paragraphs>180</Paragraphs>
  <Slides>16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HGMaruGothicMPRO</vt:lpstr>
      <vt:lpstr>HGMaruGothicMPRO</vt:lpstr>
      <vt:lpstr>Hiragino Kaku Gothic Std W8</vt:lpstr>
      <vt:lpstr>游ゴシック</vt:lpstr>
      <vt:lpstr>游ゴシック Light</vt:lpstr>
      <vt:lpstr>游明朝</vt:lpstr>
      <vt:lpstr>Arial</vt:lpstr>
      <vt:lpstr>Times New Roman</vt:lpstr>
      <vt:lpstr>Office テーマ</vt:lpstr>
      <vt:lpstr>PowerPoint プレゼンテーション</vt:lpstr>
      <vt:lpstr>東京湾 東京都、神奈川県、千葉県に囲まれた海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kiho sugimoto</dc:creator>
  <cp:lastModifiedBy>kiho sugimoto</cp:lastModifiedBy>
  <cp:revision>18</cp:revision>
  <dcterms:created xsi:type="dcterms:W3CDTF">2020-01-27T09:13:42Z</dcterms:created>
  <dcterms:modified xsi:type="dcterms:W3CDTF">2020-02-01T17:17:23Z</dcterms:modified>
</cp:coreProperties>
</file>